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1405" r:id="rId2"/>
    <p:sldId id="1076" r:id="rId3"/>
    <p:sldId id="726" r:id="rId4"/>
    <p:sldId id="1409" r:id="rId5"/>
    <p:sldId id="393" r:id="rId6"/>
    <p:sldId id="1094" r:id="rId7"/>
    <p:sldId id="1261" r:id="rId8"/>
    <p:sldId id="1410" r:id="rId9"/>
    <p:sldId id="466" r:id="rId10"/>
    <p:sldId id="1262" r:id="rId11"/>
    <p:sldId id="1097" r:id="rId12"/>
    <p:sldId id="528" r:id="rId13"/>
    <p:sldId id="952" r:id="rId14"/>
    <p:sldId id="333" r:id="rId15"/>
    <p:sldId id="335" r:id="rId16"/>
    <p:sldId id="288" r:id="rId17"/>
    <p:sldId id="336" r:id="rId18"/>
    <p:sldId id="340" r:id="rId19"/>
    <p:sldId id="290" r:id="rId20"/>
    <p:sldId id="529" r:id="rId21"/>
    <p:sldId id="346" r:id="rId22"/>
    <p:sldId id="293" r:id="rId23"/>
    <p:sldId id="294" r:id="rId24"/>
    <p:sldId id="364" r:id="rId25"/>
    <p:sldId id="296" r:id="rId26"/>
    <p:sldId id="366" r:id="rId27"/>
    <p:sldId id="298" r:id="rId28"/>
    <p:sldId id="1504" r:id="rId29"/>
    <p:sldId id="1505" r:id="rId30"/>
    <p:sldId id="368" r:id="rId31"/>
    <p:sldId id="369" r:id="rId32"/>
    <p:sldId id="370" r:id="rId33"/>
    <p:sldId id="1357" r:id="rId34"/>
    <p:sldId id="302" r:id="rId35"/>
    <p:sldId id="303" r:id="rId36"/>
    <p:sldId id="372" r:id="rId37"/>
    <p:sldId id="305" r:id="rId38"/>
    <p:sldId id="374" r:id="rId39"/>
    <p:sldId id="307" r:id="rId40"/>
    <p:sldId id="376" r:id="rId41"/>
    <p:sldId id="309" r:id="rId42"/>
    <p:sldId id="391" r:id="rId43"/>
    <p:sldId id="923" r:id="rId44"/>
    <p:sldId id="379" r:id="rId45"/>
    <p:sldId id="381" r:id="rId46"/>
    <p:sldId id="383" r:id="rId47"/>
    <p:sldId id="313" r:id="rId48"/>
    <p:sldId id="385" r:id="rId49"/>
    <p:sldId id="315" r:id="rId50"/>
    <p:sldId id="387" r:id="rId51"/>
    <p:sldId id="316" r:id="rId52"/>
    <p:sldId id="1507" r:id="rId53"/>
    <p:sldId id="1508" r:id="rId54"/>
    <p:sldId id="1509" r:id="rId55"/>
    <p:sldId id="389" r:id="rId56"/>
    <p:sldId id="319" r:id="rId57"/>
    <p:sldId id="390" r:id="rId58"/>
    <p:sldId id="1411" r:id="rId59"/>
    <p:sldId id="1085" r:id="rId60"/>
    <p:sldId id="1099" r:id="rId61"/>
  </p:sldIdLst>
  <p:sldSz cx="9144000" cy="5143500" type="screen16x9"/>
  <p:notesSz cx="6858000" cy="9144000"/>
  <p:custDataLst>
    <p:tags r:id="rId63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1662" userDrawn="1">
          <p15:clr>
            <a:srgbClr val="A4A3A4"/>
          </p15:clr>
        </p15:guide>
        <p15:guide id="2" pos="29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q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C000"/>
    <a:srgbClr val="404040"/>
    <a:srgbClr val="BDD7E7"/>
    <a:srgbClr val="002B8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/>
    <p:restoredTop sz="98523"/>
  </p:normalViewPr>
  <p:slideViewPr>
    <p:cSldViewPr showGuides="1">
      <p:cViewPr varScale="1">
        <p:scale>
          <a:sx n="125" d="100"/>
          <a:sy n="125" d="100"/>
        </p:scale>
        <p:origin x="293" y="77"/>
      </p:cViewPr>
      <p:guideLst>
        <p:guide orient="horz" pos="1662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03T17:48:33.095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本地市场</a:t>
            </a:r>
            <a:r>
              <a:rPr lang="en-US" altLang="zh-CN"/>
              <a:t>p1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订单选择权是由订单的费用和速度决定的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生产总监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需要研发的新产品有P2、P3、P4，新产品研发费用按季度平均支付，必须完成研发后方可接单生产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租或买。多次购买多次操作。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观察成品库变化，三维沙盘跟进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以上操作依次操作，不可跳跃操作。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32116"/>
            <a:ext cx="9144000" cy="2321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39" name="直角三角形 38"/>
          <p:cNvSpPr/>
          <p:nvPr/>
        </p:nvSpPr>
        <p:spPr>
          <a:xfrm>
            <a:off x="-1" y="4582268"/>
            <a:ext cx="583508" cy="56781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40" name="组合 39"/>
          <p:cNvGrpSpPr/>
          <p:nvPr/>
        </p:nvGrpSpPr>
        <p:grpSpPr>
          <a:xfrm rot="5400000">
            <a:off x="11275" y="4173260"/>
            <a:ext cx="966020" cy="988570"/>
            <a:chOff x="10903974" y="5539905"/>
            <a:chExt cx="1288027" cy="1318093"/>
          </a:xfrm>
        </p:grpSpPr>
        <p:sp>
          <p:nvSpPr>
            <p:cNvPr id="43" name="直角三角形 42"/>
            <p:cNvSpPr/>
            <p:nvPr/>
          </p:nvSpPr>
          <p:spPr>
            <a:xfrm rot="16200000">
              <a:off x="11424454" y="6090452"/>
              <a:ext cx="778011" cy="757082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斜纹 43"/>
            <p:cNvSpPr/>
            <p:nvPr/>
          </p:nvSpPr>
          <p:spPr>
            <a:xfrm rot="16200000" flipV="1">
              <a:off x="10888940" y="5554939"/>
              <a:ext cx="1318093" cy="1288026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46" y="63306"/>
            <a:ext cx="1010248" cy="749559"/>
          </a:xfrm>
          <a:prstGeom prst="rect">
            <a:avLst/>
          </a:prstGeom>
          <a:solidFill>
            <a:srgbClr val="E6E6E6"/>
          </a:solidFill>
          <a:effectLst>
            <a:softEdge rad="0"/>
          </a:effectLst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fontAlgn="base" hangingPunct="1"/>
            <a:fld id="{9A0DB2DC-4C9A-4742-B13C-FB6460FD3503}" type="slidenum">
              <a:rPr lang="zh-CN" altLang="en-US" sz="1200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283320"/>
            <a:ext cx="9144000" cy="104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2555240" y="2506345"/>
            <a:ext cx="4253865" cy="5988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sz="33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任务一：背景介绍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0" y="2571610"/>
            <a:ext cx="9144000" cy="104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3143240" y="2857502"/>
            <a:ext cx="2984858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33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实际运营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3608566"/>
            <a:ext cx="9144000" cy="5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8166705" y="-11275"/>
            <a:ext cx="966020" cy="988570"/>
            <a:chOff x="10903974" y="5539905"/>
            <a:chExt cx="1288027" cy="1318093"/>
          </a:xfrm>
        </p:grpSpPr>
        <p:sp>
          <p:nvSpPr>
            <p:cNvPr id="11" name="直角三角形 10"/>
            <p:cNvSpPr/>
            <p:nvPr/>
          </p:nvSpPr>
          <p:spPr>
            <a:xfrm rot="16200000">
              <a:off x="11424454" y="6090452"/>
              <a:ext cx="778011" cy="757082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斜纹 11"/>
            <p:cNvSpPr/>
            <p:nvPr/>
          </p:nvSpPr>
          <p:spPr>
            <a:xfrm rot="16200000" flipV="1">
              <a:off x="10888940" y="5554939"/>
              <a:ext cx="1318093" cy="1288026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3" name="直角三角形 12"/>
          <p:cNvSpPr/>
          <p:nvPr/>
        </p:nvSpPr>
        <p:spPr>
          <a:xfrm rot="10800000">
            <a:off x="8560493" y="-1"/>
            <a:ext cx="583508" cy="567812"/>
          </a:xfrm>
          <a:prstGeom prst="rtTriangl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直角三角形 13"/>
          <p:cNvSpPr/>
          <p:nvPr/>
        </p:nvSpPr>
        <p:spPr>
          <a:xfrm>
            <a:off x="-1" y="4582268"/>
            <a:ext cx="583508" cy="567812"/>
          </a:xfrm>
          <a:prstGeom prst="rtTriangl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斜纹 17"/>
          <p:cNvSpPr/>
          <p:nvPr/>
        </p:nvSpPr>
        <p:spPr>
          <a:xfrm flipV="1">
            <a:off x="-1" y="4184059"/>
            <a:ext cx="988570" cy="966020"/>
          </a:xfrm>
          <a:prstGeom prst="diagStrip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95195" y="2284095"/>
            <a:ext cx="4413885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任务一  教师带打轮操作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1"/>
          <p:cNvSpPr txBox="1"/>
          <p:nvPr/>
        </p:nvSpPr>
        <p:spPr>
          <a:xfrm>
            <a:off x="928662" y="691208"/>
            <a:ext cx="2579687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年初三项：</a:t>
            </a:r>
          </a:p>
        </p:txBody>
      </p:sp>
      <p:graphicFrame>
        <p:nvGraphicFramePr>
          <p:cNvPr id="2" name="表格 -1"/>
          <p:cNvGraphicFramePr/>
          <p:nvPr>
            <p:custDataLst>
              <p:tags r:id="rId1"/>
            </p:custDataLst>
          </p:nvPr>
        </p:nvGraphicFramePr>
        <p:xfrm>
          <a:off x="1788160" y="1830070"/>
          <a:ext cx="5568315" cy="2936240"/>
        </p:xfrm>
        <a:graphic>
          <a:graphicData uri="http://schemas.openxmlformats.org/drawingml/2006/table">
            <a:tbl>
              <a:tblPr firstRow="1" bandRow="1"/>
              <a:tblGrid>
                <a:gridCol w="268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4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0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0" dirty="0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责任岗位</a:t>
                      </a:r>
                    </a:p>
                  </a:txBody>
                  <a:tcPr marL="0" marR="0" marT="0" marB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任务清单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财务总监</a:t>
                      </a:r>
                    </a:p>
                  </a:txBody>
                  <a:tcPr marL="0" marR="0" marT="0" marB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24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24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24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缴税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营销总监</a:t>
                      </a:r>
                    </a:p>
                  </a:txBody>
                  <a:tcPr marL="0" marR="0" marT="0" marB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24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  2.</a:t>
                      </a:r>
                      <a:r>
                        <a:rPr lang="zh-CN" altLang="en-US" sz="24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制定广告方案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营销总监</a:t>
                      </a:r>
                    </a:p>
                  </a:txBody>
                  <a:tcPr marL="0" marR="0" marT="0" marB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24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  3.</a:t>
                      </a:r>
                      <a:r>
                        <a:rPr lang="zh-CN" altLang="en-US" sz="24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参加订单竞单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18815" y="1050290"/>
            <a:ext cx="286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岗位分工清单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/>
          <p:nvPr/>
        </p:nvSpPr>
        <p:spPr>
          <a:xfrm>
            <a:off x="924562" y="3877310"/>
            <a:ext cx="7576528" cy="80200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>
              <a:spcBef>
                <a:spcPct val="20000"/>
              </a:spcBef>
              <a:buClr>
                <a:srgbClr val="B8551D"/>
              </a:buClr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当年税金</a:t>
            </a:r>
            <a:r>
              <a:rPr lang="en-US" altLang="zh-CN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上一年的税前利润</a:t>
            </a:r>
            <a:r>
              <a:rPr lang="en-US" altLang="zh-CN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X33%</a:t>
            </a:r>
          </a:p>
          <a:p>
            <a:pPr lvl="0" indent="0">
              <a:spcBef>
                <a:spcPct val="20000"/>
              </a:spcBef>
              <a:buClr>
                <a:srgbClr val="B8551D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如果企业上年末没有利润，出现亏损或利润＜</a:t>
            </a:r>
            <a:r>
              <a:rPr lang="en-US" altLang="zh-CN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，则不用缴纳税金。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spcBef>
                <a:spcPct val="20000"/>
              </a:spcBef>
              <a:buClr>
                <a:srgbClr val="B8551D"/>
              </a:buClr>
              <a:buFont typeface="Wingdings" panose="05000000000000000000" pitchFamily="2" charset="2"/>
              <a:buNone/>
            </a:pPr>
            <a:endParaRPr lang="en-US" altLang="zh-CN" sz="2000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spcBef>
                <a:spcPct val="20000"/>
              </a:spcBef>
              <a:buClr>
                <a:srgbClr val="B8551D"/>
              </a:buClr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spcBef>
                <a:spcPct val="20000"/>
              </a:spcBef>
              <a:buClr>
                <a:srgbClr val="B8551D"/>
              </a:buClr>
              <a:buFont typeface="Wingdings" panose="05000000000000000000" pitchFamily="2" charset="2"/>
              <a:buChar char="n"/>
            </a:pPr>
            <a:endParaRPr lang="en-US" altLang="en-US" sz="20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Text Box 152"/>
          <p:cNvSpPr txBox="1"/>
          <p:nvPr/>
        </p:nvSpPr>
        <p:spPr>
          <a:xfrm>
            <a:off x="213360" y="567055"/>
            <a:ext cx="21075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1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缴税</a:t>
            </a:r>
          </a:p>
        </p:txBody>
      </p:sp>
      <p:pic>
        <p:nvPicPr>
          <p:cNvPr id="18435" name="Picture 2" descr="C:\Users\Administrator\Desktop\2\001.png0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7360" y="1089025"/>
            <a:ext cx="8227060" cy="2414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6" name="文本框 1"/>
          <p:cNvSpPr txBox="1"/>
          <p:nvPr/>
        </p:nvSpPr>
        <p:spPr>
          <a:xfrm>
            <a:off x="6783388" y="1331913"/>
            <a:ext cx="20447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05" y="1275715"/>
            <a:ext cx="576580" cy="144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2"/>
          <p:cNvSpPr/>
          <p:nvPr/>
        </p:nvSpPr>
        <p:spPr>
          <a:xfrm>
            <a:off x="2195830" y="1203008"/>
            <a:ext cx="13398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点击缴税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9" name="Picture 2" descr="C:\Users\Administrator\Desktop\2\003.png00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44585" t="17697" b="3658"/>
          <a:stretch>
            <a:fillRect/>
          </a:stretch>
        </p:blipFill>
        <p:spPr>
          <a:xfrm>
            <a:off x="5022850" y="1635125"/>
            <a:ext cx="3628390" cy="2689225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19460" name="文本框 1"/>
          <p:cNvSpPr txBox="1"/>
          <p:nvPr/>
        </p:nvSpPr>
        <p:spPr>
          <a:xfrm>
            <a:off x="6248718" y="1203008"/>
            <a:ext cx="117633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确定缴税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9705" y="1703070"/>
            <a:ext cx="4736465" cy="2570480"/>
            <a:chOff x="51" y="2626"/>
            <a:chExt cx="6986" cy="3476"/>
          </a:xfrm>
        </p:grpSpPr>
        <p:pic>
          <p:nvPicPr>
            <p:cNvPr id="19457" name="Picture 3" descr="C:\Users\Administrator\Desktop\2\002.png00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51" y="2626"/>
              <a:ext cx="6987" cy="3452"/>
            </a:xfrm>
            <a:prstGeom prst="rect">
              <a:avLst/>
            </a:prstGeom>
            <a:noFill/>
            <a:ln w="9525"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softEdge rad="31750"/>
            </a:effectLst>
          </p:spPr>
        </p:pic>
        <p:pic>
          <p:nvPicPr>
            <p:cNvPr id="2" name="图片 1" descr="3.2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210" y="2722"/>
              <a:ext cx="4507" cy="3381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323850" y="1851660"/>
            <a:ext cx="576580" cy="144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C:\Users\Administrator\Desktop\2\001.png0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0995" y="1347470"/>
            <a:ext cx="8461375" cy="2644775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20482" name="Rectangle 2"/>
          <p:cNvSpPr/>
          <p:nvPr/>
        </p:nvSpPr>
        <p:spPr>
          <a:xfrm>
            <a:off x="891847" y="692458"/>
            <a:ext cx="2877711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、制定广告方案</a:t>
            </a:r>
          </a:p>
        </p:txBody>
      </p:sp>
      <p:sp>
        <p:nvSpPr>
          <p:cNvPr id="2" name="矩形 1"/>
          <p:cNvSpPr/>
          <p:nvPr/>
        </p:nvSpPr>
        <p:spPr>
          <a:xfrm>
            <a:off x="467360" y="1707515"/>
            <a:ext cx="576580" cy="144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1" name="Rectangle 491"/>
          <p:cNvSpPr/>
          <p:nvPr/>
        </p:nvSpPr>
        <p:spPr>
          <a:xfrm>
            <a:off x="709643" y="3349943"/>
            <a:ext cx="8291513" cy="1168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市场区域：本地、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区域、国内、亚洲、国际市场</a:t>
            </a: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；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根据产品、市场、认证的不同，投入广告并将金额填写在相应方格中；</a:t>
            </a:r>
            <a:endParaRPr kumimoji="0" lang="en-US" altLang="x-none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所有已进入的市场，每年最少需投入</a:t>
            </a: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1M, </a:t>
            </a: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否则无权在该市场拿订单。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506" name="Picture 12" descr="C:\Users\Administrator\Desktop\2\005.png0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4560" y="843280"/>
            <a:ext cx="7294880" cy="1826895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C:\Users\Administrator\Desktop\1\3.24.png3.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2248" y="1229995"/>
            <a:ext cx="4096385" cy="3071495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22530" name="矩形 2"/>
          <p:cNvSpPr/>
          <p:nvPr/>
        </p:nvSpPr>
        <p:spPr>
          <a:xfrm>
            <a:off x="845185" y="739458"/>
            <a:ext cx="21939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输入投放广告数量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1" name="Picture 2" descr="C:\Users\Administrator\Desktop\1\3.25.png3.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00087" y="1563370"/>
            <a:ext cx="4225925" cy="3168650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22532" name="文本框 1"/>
          <p:cNvSpPr txBox="1"/>
          <p:nvPr/>
        </p:nvSpPr>
        <p:spPr>
          <a:xfrm>
            <a:off x="6133783" y="1026795"/>
            <a:ext cx="16224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输入后提交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C:\Users\Administrator\Desktop\2\001.png0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3675" y="930910"/>
            <a:ext cx="8737600" cy="2599690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3554" name="Picture 3" descr="C:\Users\Administrator\Desktop\1\3.26.png3.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7983" y="2073910"/>
            <a:ext cx="3962400" cy="2971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文本框 1"/>
          <p:cNvSpPr txBox="1"/>
          <p:nvPr/>
        </p:nvSpPr>
        <p:spPr>
          <a:xfrm>
            <a:off x="2449830" y="2953385"/>
            <a:ext cx="17732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点击相应字母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/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文本框 1"/>
          <p:cNvSpPr txBox="1"/>
          <p:nvPr/>
        </p:nvSpPr>
        <p:spPr>
          <a:xfrm>
            <a:off x="434975" y="535940"/>
            <a:ext cx="4887913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、参加订单竞单</a:t>
            </a:r>
          </a:p>
        </p:txBody>
      </p:sp>
      <p:pic>
        <p:nvPicPr>
          <p:cNvPr id="23557" name="图片 3" descr="C:\Users\Administrator\Desktop\1\3.28.png3.2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04055" y="1416050"/>
            <a:ext cx="4426585" cy="3318510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" name="图片 1" descr="3.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575" y="3435350"/>
            <a:ext cx="1876425" cy="10648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3215" y="1419225"/>
            <a:ext cx="576580" cy="144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3"/>
          <p:cNvSpPr txBox="1"/>
          <p:nvPr/>
        </p:nvSpPr>
        <p:spPr>
          <a:xfrm>
            <a:off x="396875" y="911225"/>
            <a:ext cx="8424863" cy="39798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 eaLnBrk="0" hangingPunct="0">
              <a:spcBef>
                <a:spcPct val="20000"/>
              </a:spcBef>
            </a:pP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7" name="Rectangle 7"/>
          <p:cNvSpPr/>
          <p:nvPr/>
        </p:nvSpPr>
        <p:spPr>
          <a:xfrm>
            <a:off x="396875" y="661670"/>
            <a:ext cx="8424863" cy="39846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B8551D"/>
              </a:buClr>
              <a:buSzTx/>
              <a:buFont typeface="Wingdings" panose="05000000000000000000" pitchFamily="2" charset="2"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竞单规则：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B8551D"/>
              </a:buClr>
              <a:buSzTx/>
              <a:buFont typeface="Wingdings" panose="05000000000000000000" pitchFamily="2" charset="2"/>
              <a:defRPr/>
            </a:pP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just" defTabSz="914400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订单按产能获取；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订单上出现的帐期指的是应收帐款的帐期（单位：季度）；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年末，所有订单必须全部交货，不能交货按未交订单总额的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25%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罚款且下一年继续交货；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加急订单必须在第一季度末交货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 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不能按时交货以总额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25%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罚款且年底继续交货。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655320" y="711200"/>
            <a:ext cx="7833360" cy="4027805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表格 27649"/>
          <p:cNvGraphicFramePr/>
          <p:nvPr>
            <p:custDataLst>
              <p:tags r:id="rId1"/>
            </p:custDataLst>
          </p:nvPr>
        </p:nvGraphicFramePr>
        <p:xfrm>
          <a:off x="1998980" y="748030"/>
          <a:ext cx="5942330" cy="4271645"/>
        </p:xfrm>
        <a:graphic>
          <a:graphicData uri="http://schemas.openxmlformats.org/drawingml/2006/table">
            <a:tbl>
              <a:tblPr/>
              <a:tblGrid>
                <a:gridCol w="171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1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责任岗位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任务清单</a:t>
                      </a:r>
                    </a:p>
                  </a:txBody>
                  <a:tcPr marT="45713" marB="45713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短期贷款</a:t>
                      </a: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支付利息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更新应收款</a:t>
                      </a: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归还应付款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采购总监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接受并支付已定的货物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采购总监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下原材料订单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生产总监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产品研发投资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生产总监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更新生产入库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生产总监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7.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购买或调整生产线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生产总监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8.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开始新的生产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营销总监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交货给客户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财务总监</a:t>
                      </a:r>
                    </a:p>
                  </a:txBody>
                  <a:tcPr marT="45713" marB="45713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10.</a:t>
                      </a:r>
                      <a:r>
                        <a:rPr lang="zh-CN" altLang="en-US" sz="18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支付行政管理费用</a:t>
                      </a:r>
                    </a:p>
                  </a:txBody>
                  <a:tcPr marT="45713" marB="45713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5639" name="文本框 1"/>
          <p:cNvSpPr txBox="1"/>
          <p:nvPr/>
        </p:nvSpPr>
        <p:spPr>
          <a:xfrm>
            <a:off x="189230" y="539115"/>
            <a:ext cx="32353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季度十项：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7"/>
          <p:cNvSpPr/>
          <p:nvPr/>
        </p:nvSpPr>
        <p:spPr>
          <a:xfrm>
            <a:off x="260351" y="556578"/>
            <a:ext cx="3879602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、短期贷款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支付利息</a:t>
            </a:r>
          </a:p>
        </p:txBody>
      </p:sp>
      <p:pic>
        <p:nvPicPr>
          <p:cNvPr id="27650" name="图片 2" descr="C:\Users\Administrator\Desktop\2\010.png010"/>
          <p:cNvPicPr>
            <a:picLocks noChangeAspect="1"/>
          </p:cNvPicPr>
          <p:nvPr/>
        </p:nvPicPr>
        <p:blipFill>
          <a:blip r:embed="rId2"/>
          <a:srcRect r="4077"/>
          <a:stretch>
            <a:fillRect/>
          </a:stretch>
        </p:blipFill>
        <p:spPr>
          <a:xfrm>
            <a:off x="241300" y="1203325"/>
            <a:ext cx="8649335" cy="2867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图片 1" descr="C:\Users\Administrator\Desktop\1\3.29.png3.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51309" y="1203008"/>
            <a:ext cx="3580130" cy="2684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396875" y="1636395"/>
            <a:ext cx="674370" cy="1504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" descr="C:\Users\Administrator\Desktop\2\010.png010"/>
          <p:cNvPicPr>
            <a:picLocks noChangeAspect="1"/>
          </p:cNvPicPr>
          <p:nvPr/>
        </p:nvPicPr>
        <p:blipFill>
          <a:blip r:embed="rId2"/>
          <a:srcRect r="4077"/>
          <a:stretch>
            <a:fillRect/>
          </a:stretch>
        </p:blipFill>
        <p:spPr>
          <a:xfrm>
            <a:off x="251460" y="1090930"/>
            <a:ext cx="8649335" cy="286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Rectangle 3"/>
          <p:cNvSpPr txBox="1"/>
          <p:nvPr/>
        </p:nvSpPr>
        <p:spPr>
          <a:xfrm>
            <a:off x="240031" y="531813"/>
            <a:ext cx="5628113" cy="431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 eaLnBrk="0" hangingPunct="0">
              <a:spcBef>
                <a:spcPct val="20000"/>
              </a:spcBef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、更新应收款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归还应付款</a:t>
            </a:r>
          </a:p>
        </p:txBody>
      </p:sp>
      <p:sp>
        <p:nvSpPr>
          <p:cNvPr id="38923" name="Text Box 4"/>
          <p:cNvSpPr txBox="1"/>
          <p:nvPr/>
        </p:nvSpPr>
        <p:spPr>
          <a:xfrm>
            <a:off x="996950" y="4284028"/>
            <a:ext cx="8480425" cy="70675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将应收、应付款向现金方向同步移动一个账期；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应收账款在季度中可以随时贴现，  每</a:t>
            </a:r>
            <a:r>
              <a:rPr kumimoji="0" lang="en-US" altLang="x-none" sz="16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7M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交</a:t>
            </a:r>
            <a:r>
              <a:rPr kumimoji="0" lang="en-US" altLang="x-none" sz="16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1M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的贴现费用；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678" name="图片 1" descr="C:\Users\Administrator\Desktop\1\3.30.png3.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33675" y="1445260"/>
            <a:ext cx="3423920" cy="2567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780" y="2943225"/>
            <a:ext cx="4937125" cy="10147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</p:pic>
      <p:pic>
        <p:nvPicPr>
          <p:cNvPr id="3" name="Picture 1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780" y="1974850"/>
            <a:ext cx="4860925" cy="9683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96875" y="1707515"/>
            <a:ext cx="788035" cy="1263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24" name="Picture 6" descr="I:\4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848" y="546418"/>
            <a:ext cx="6913562" cy="1346200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39946" name="Rectangle 3"/>
          <p:cNvSpPr txBox="1"/>
          <p:nvPr/>
        </p:nvSpPr>
        <p:spPr>
          <a:xfrm>
            <a:off x="284480" y="2910840"/>
            <a:ext cx="4245610" cy="157289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>
              <a:spcAft>
                <a:spcPts val="1200"/>
              </a:spcAft>
            </a:pP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◆</a:t>
            </a:r>
            <a:r>
              <a: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根据上季度采购订单接受原料入库，并按规定现金付款或计入应付款。</a:t>
            </a:r>
            <a:endParaRPr lang="zh-CN" altLang="en-US" sz="2000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spcAft>
                <a:spcPts val="1200"/>
              </a:spcAft>
            </a:pPr>
            <a:r>
              <a: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◆入库根据原料采购周期、付款时则根据应付帐款帐期支付。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948" name="表格 39947"/>
          <p:cNvGraphicFramePr/>
          <p:nvPr/>
        </p:nvGraphicFramePr>
        <p:xfrm>
          <a:off x="4739005" y="1989455"/>
          <a:ext cx="3975100" cy="2904490"/>
        </p:xfrm>
        <a:graphic>
          <a:graphicData uri="http://schemas.openxmlformats.org/drawingml/2006/table">
            <a:tbl>
              <a:tblPr/>
              <a:tblGrid>
                <a:gridCol w="109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375">
                <a:tc gridSpan="2"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原料采购（每个原材料</a:t>
                      </a:r>
                      <a:r>
                        <a:rPr lang="en-US" altLang="x-none" sz="16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zh-CN" altLang="en-US" sz="16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r>
                        <a:rPr lang="en-US" altLang="x-none" sz="16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</a:t>
                      </a:r>
                      <a:r>
                        <a:rPr lang="zh-CN" altLang="en-US" sz="16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帐期</a:t>
                      </a: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185">
                <a:tc rowSpan="5"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每次采购</a:t>
                      </a:r>
                    </a:p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某个品种</a:t>
                      </a:r>
                    </a:p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原材料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个以下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现金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6-10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1Q</a:t>
                      </a:r>
                      <a:endParaRPr lang="en-US" altLang="x-none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11-15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2Q</a:t>
                      </a:r>
                      <a:endParaRPr lang="en-US" altLang="x-none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16-20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3Q</a:t>
                      </a:r>
                      <a:endParaRPr lang="en-US" altLang="x-none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个以上</a:t>
                      </a:r>
                      <a:endParaRPr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4Q</a:t>
                      </a:r>
                      <a:endParaRPr lang="en-US" altLang="x-none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50" marB="45750" anchor="ctr">
                    <a:lnL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723" name="文本框 4"/>
          <p:cNvSpPr txBox="1"/>
          <p:nvPr/>
        </p:nvSpPr>
        <p:spPr>
          <a:xfrm>
            <a:off x="284162" y="2233613"/>
            <a:ext cx="38557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、接收并支付已定的货物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400" name="图片 1" descr="C:\Users\Administrator\Desktop\1\3.31.png3.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3828" y="204470"/>
            <a:ext cx="6285230" cy="471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C:\Users\Administrator\Desktop\2\013.png0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5650" y="1071245"/>
            <a:ext cx="7774940" cy="3802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4" name="图片 1" descr="C:\Users\Administrator\Desktop\1\3.33.png3.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06700" y="1172210"/>
            <a:ext cx="3735070" cy="2799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Rectangle 3"/>
          <p:cNvSpPr txBox="1"/>
          <p:nvPr/>
        </p:nvSpPr>
        <p:spPr>
          <a:xfrm>
            <a:off x="476885" y="618809"/>
            <a:ext cx="2798971" cy="45274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 eaLnBrk="0" hangingPunct="0">
              <a:spcBef>
                <a:spcPct val="2000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、下原材料订单</a:t>
            </a:r>
          </a:p>
        </p:txBody>
      </p:sp>
      <p:sp>
        <p:nvSpPr>
          <p:cNvPr id="30722" name="矩形 2"/>
          <p:cNvSpPr/>
          <p:nvPr/>
        </p:nvSpPr>
        <p:spPr>
          <a:xfrm>
            <a:off x="3474720" y="4018915"/>
            <a:ext cx="2398713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选择下原材料订单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9160" y="1779905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5" name="Rectangle 4"/>
          <p:cNvSpPr/>
          <p:nvPr/>
        </p:nvSpPr>
        <p:spPr>
          <a:xfrm>
            <a:off x="247650" y="759460"/>
            <a:ext cx="8509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Aft>
                <a:spcPts val="120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为了下一季度能正常生产，下原料定单，需要制定好采购计划。</a:t>
            </a:r>
          </a:p>
        </p:txBody>
      </p:sp>
      <p:pic>
        <p:nvPicPr>
          <p:cNvPr id="31746" name="Picture 55" descr="C:\Users\Administrator\Desktop\2\012.png0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19220" y="2235208"/>
            <a:ext cx="4251960" cy="1550988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5" name="文本框 4"/>
          <p:cNvSpPr txBox="1"/>
          <p:nvPr/>
        </p:nvSpPr>
        <p:spPr>
          <a:xfrm>
            <a:off x="566738" y="1374775"/>
            <a:ext cx="3802063" cy="11988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提示：   采购周期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R1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、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R2          1Q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R3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、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R4          2Q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文本框 2"/>
          <p:cNvSpPr txBox="1"/>
          <p:nvPr/>
        </p:nvSpPr>
        <p:spPr>
          <a:xfrm>
            <a:off x="566738" y="2888298"/>
            <a:ext cx="2809875" cy="1568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P1=R1</a:t>
            </a:r>
          </a:p>
          <a:p>
            <a:pPr lvl="0" indent="0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P2=R1+R2</a:t>
            </a:r>
          </a:p>
          <a:p>
            <a:pPr lvl="0" indent="0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P3=2R2+R3</a:t>
            </a:r>
          </a:p>
          <a:p>
            <a:pPr lvl="0" indent="0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P4=R2+R3+2R4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C:\Users\Administrator\Desktop\2\013.png0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1505" y="987425"/>
            <a:ext cx="7669530" cy="37496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</p:pic>
      <p:sp>
        <p:nvSpPr>
          <p:cNvPr id="32770" name="矩形 2"/>
          <p:cNvSpPr/>
          <p:nvPr/>
        </p:nvSpPr>
        <p:spPr>
          <a:xfrm>
            <a:off x="739140" y="4607560"/>
            <a:ext cx="2166620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选择产品研发投资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Rectangle 48"/>
          <p:cNvSpPr/>
          <p:nvPr/>
        </p:nvSpPr>
        <p:spPr>
          <a:xfrm>
            <a:off x="385444" y="576263"/>
            <a:ext cx="332245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  5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、产品研发投资</a:t>
            </a:r>
          </a:p>
        </p:txBody>
      </p:sp>
      <p:sp>
        <p:nvSpPr>
          <p:cNvPr id="32772" name="椭圆 1"/>
          <p:cNvSpPr/>
          <p:nvPr/>
        </p:nvSpPr>
        <p:spPr>
          <a:xfrm>
            <a:off x="534988" y="3676650"/>
            <a:ext cx="1516062" cy="819511"/>
          </a:xfrm>
          <a:prstGeom prst="ellipse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>
            <a:endCxn id="2" idx="0"/>
          </p:cNvCxnSpPr>
          <p:nvPr/>
        </p:nvCxnSpPr>
        <p:spPr>
          <a:xfrm>
            <a:off x="1115695" y="1923415"/>
            <a:ext cx="1511935" cy="19443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1979295" y="3867785"/>
            <a:ext cx="1296670" cy="3600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55650" y="1779905"/>
            <a:ext cx="431800" cy="1435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6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9638" y="658813"/>
            <a:ext cx="6337300" cy="1978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3" name="Rectangle 43"/>
          <p:cNvSpPr/>
          <p:nvPr/>
        </p:nvSpPr>
        <p:spPr>
          <a:xfrm>
            <a:off x="569913" y="2963863"/>
            <a:ext cx="7721600" cy="101473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新产品可同步研发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新产品研发投资按季度平均支付，必须完成研发后方可接单生产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047" name="Text Box 57"/>
          <p:cNvSpPr txBox="1"/>
          <p:nvPr/>
        </p:nvSpPr>
        <p:spPr>
          <a:xfrm>
            <a:off x="431800" y="4065588"/>
            <a:ext cx="8280400" cy="6451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提示：产品研发时，因资金紧张可以中断，资金充裕时，可在原基础上继续进行。</a:t>
            </a: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 idx="4294967295"/>
          </p:nvPr>
        </p:nvSpPr>
        <p:spPr>
          <a:xfrm>
            <a:off x="3709358" y="168266"/>
            <a:ext cx="2148526" cy="1117600"/>
          </a:xfrm>
          <a:noFill/>
        </p:spPr>
        <p:txBody>
          <a:bodyPr wrap="square" lIns="91440" tIns="45720" rIns="91440" bIns="45720" anchor="ctr"/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市场预测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2285" y="915086"/>
            <a:ext cx="4223395" cy="2076399"/>
            <a:chOff x="1174" y="1303"/>
            <a:chExt cx="16271" cy="7510"/>
          </a:xfrm>
        </p:grpSpPr>
        <p:pic>
          <p:nvPicPr>
            <p:cNvPr id="9" name="图片 8" descr="3.35.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7" y="2746"/>
              <a:ext cx="8089" cy="6067"/>
            </a:xfrm>
            <a:prstGeom prst="rect">
              <a:avLst/>
            </a:prstGeom>
          </p:spPr>
        </p:pic>
        <p:pic>
          <p:nvPicPr>
            <p:cNvPr id="10" name="图片 9" descr="3.35.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6" y="2746"/>
              <a:ext cx="8089" cy="606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174" y="1303"/>
              <a:ext cx="6642" cy="1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zh-CN" altLang="en-US" sz="2000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本地市场预测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15370" y="915054"/>
            <a:ext cx="3966420" cy="2073891"/>
            <a:chOff x="876" y="1475"/>
            <a:chExt cx="16703" cy="7338"/>
          </a:xfrm>
        </p:grpSpPr>
        <p:pic>
          <p:nvPicPr>
            <p:cNvPr id="6" name="图片 5" descr="C:\Users\Administrator\Desktop\1\3.35.3.png3.35.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66" y="2884"/>
              <a:ext cx="8268" cy="5929"/>
            </a:xfrm>
            <a:prstGeom prst="rect">
              <a:avLst/>
            </a:prstGeom>
          </p:spPr>
        </p:pic>
        <p:pic>
          <p:nvPicPr>
            <p:cNvPr id="7" name="图片 6" descr="C:\Users\Administrator\Desktop\1\3.35.4.png3.35.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490" y="2886"/>
              <a:ext cx="8089" cy="5927"/>
            </a:xfrm>
            <a:prstGeom prst="rect">
              <a:avLst/>
            </a:prstGeom>
          </p:spPr>
        </p:pic>
        <p:sp>
          <p:nvSpPr>
            <p:cNvPr id="8" name="Rectangle 2"/>
            <p:cNvSpPr/>
            <p:nvPr/>
          </p:nvSpPr>
          <p:spPr>
            <a:xfrm>
              <a:off x="876" y="1475"/>
              <a:ext cx="7790" cy="14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zh-CN" altLang="en-US" sz="2000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区域市场预测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2369" y="2917190"/>
            <a:ext cx="4246806" cy="1898650"/>
            <a:chOff x="1149" y="1886"/>
            <a:chExt cx="10488" cy="4750"/>
          </a:xfrm>
        </p:grpSpPr>
        <p:pic>
          <p:nvPicPr>
            <p:cNvPr id="13" name="图片 12" descr="C:\Users\Administrator\Desktop\1\3.35.6.png3.35.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68" y="2747"/>
              <a:ext cx="5185" cy="3889"/>
            </a:xfrm>
            <a:prstGeom prst="rect">
              <a:avLst/>
            </a:prstGeom>
          </p:spPr>
        </p:pic>
        <p:pic>
          <p:nvPicPr>
            <p:cNvPr id="14" name="图片 13" descr="C:\Users\Administrator\Desktop\1\3.35.5.png3.35.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53" y="2747"/>
              <a:ext cx="5184" cy="3889"/>
            </a:xfrm>
            <a:prstGeom prst="rect">
              <a:avLst/>
            </a:prstGeom>
          </p:spPr>
        </p:pic>
        <p:sp>
          <p:nvSpPr>
            <p:cNvPr id="15" name="Rectangle 2"/>
            <p:cNvSpPr/>
            <p:nvPr/>
          </p:nvSpPr>
          <p:spPr>
            <a:xfrm>
              <a:off x="1149" y="1886"/>
              <a:ext cx="4315" cy="9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zh-CN" altLang="en-US" sz="2000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国内市场预测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08203" y="2917049"/>
            <a:ext cx="3906144" cy="1892441"/>
            <a:chOff x="1206" y="1841"/>
            <a:chExt cx="10208" cy="4795"/>
          </a:xfrm>
        </p:grpSpPr>
        <p:pic>
          <p:nvPicPr>
            <p:cNvPr id="17" name="图片 16" descr="C:\Users\Administrator\Desktop\1\3.35.7.png3.35.7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261" y="2768"/>
              <a:ext cx="5148" cy="3868"/>
            </a:xfrm>
            <a:prstGeom prst="rect">
              <a:avLst/>
            </a:prstGeom>
          </p:spPr>
        </p:pic>
        <p:pic>
          <p:nvPicPr>
            <p:cNvPr id="18" name="图片 17" descr="C:\Users\Administrator\Desktop\1\3.35.8.png3.35.8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6392" y="2752"/>
              <a:ext cx="5022" cy="3852"/>
            </a:xfrm>
            <a:prstGeom prst="rect">
              <a:avLst/>
            </a:prstGeom>
          </p:spPr>
        </p:pic>
        <p:sp>
          <p:nvSpPr>
            <p:cNvPr id="19" name="Rectangle 2"/>
            <p:cNvSpPr/>
            <p:nvPr/>
          </p:nvSpPr>
          <p:spPr>
            <a:xfrm>
              <a:off x="1206" y="1841"/>
              <a:ext cx="4848" cy="10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zh-CN" altLang="en-US" sz="2000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亚洲市场预测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3" name="Picture 9" descr="C:\Users\Administrator\Desktop\1\3.35.0.2.png3.35.0.2"/>
          <p:cNvPicPr>
            <a:picLocks noChangeAspect="1"/>
          </p:cNvPicPr>
          <p:nvPr/>
        </p:nvPicPr>
        <p:blipFill>
          <a:blip r:embed="rId2"/>
          <a:srcRect l="4544" t="14553" r="4435" b="8719"/>
          <a:stretch>
            <a:fillRect/>
          </a:stretch>
        </p:blipFill>
        <p:spPr>
          <a:xfrm>
            <a:off x="1116330" y="843280"/>
            <a:ext cx="6248400" cy="2632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3" name="标题 1"/>
          <p:cNvSpPr>
            <a:spLocks noGrp="1"/>
          </p:cNvSpPr>
          <p:nvPr>
            <p:ph type="title" idx="4294967295"/>
          </p:nvPr>
        </p:nvSpPr>
        <p:spPr>
          <a:xfrm>
            <a:off x="3007995" y="195580"/>
            <a:ext cx="2464435" cy="1148715"/>
          </a:xfrm>
          <a:noFill/>
        </p:spPr>
        <p:txBody>
          <a:bodyPr wrap="square" lIns="91440" tIns="45720" rIns="91440" bIns="45720" anchor="ctr"/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市 场 预 测</a:t>
            </a:r>
          </a:p>
        </p:txBody>
      </p:sp>
      <p:sp>
        <p:nvSpPr>
          <p:cNvPr id="18442" name="Rectangle 5"/>
          <p:cNvSpPr/>
          <p:nvPr/>
        </p:nvSpPr>
        <p:spPr>
          <a:xfrm>
            <a:off x="539750" y="3435350"/>
            <a:ext cx="8424863" cy="150810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B8551D"/>
              </a:buClr>
              <a:buSzPct val="110000"/>
              <a:buFont typeface="Wingdings" panose="05000000000000000000" pitchFamily="2" charset="2"/>
              <a:buChar char="n"/>
              <a:defRPr/>
            </a:pP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P1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产品技术水平低，虽然刚开始几年需求较旺 ，但会逐渐下降</a:t>
            </a:r>
            <a:r>
              <a:rPr lang="zh-CN" altLang="en-US" noProof="1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B8551D"/>
              </a:buClr>
              <a:buSzPct val="110000"/>
              <a:buFont typeface="Wingdings" panose="05000000000000000000" pitchFamily="2" charset="2"/>
              <a:buChar char="n"/>
              <a:defRPr/>
            </a:pP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P2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</a:t>
            </a: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P1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的技术改进版，虽然技术优势会带来一定增长，但随着新技术出现，需求最终会下降。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B8551D"/>
              </a:buClr>
              <a:buSzPct val="110000"/>
              <a:buFont typeface="Wingdings" panose="05000000000000000000" pitchFamily="2" charset="2"/>
              <a:buChar char="n"/>
              <a:defRPr/>
            </a:pP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P3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P4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做为全新技术产品，发展潜力很大。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482" r="5963" b="5001"/>
          <a:stretch>
            <a:fillRect/>
          </a:stretch>
        </p:blipFill>
        <p:spPr>
          <a:xfrm>
            <a:off x="1043355" y="843600"/>
            <a:ext cx="7344816" cy="372443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 descr="C:\Users\Administrator\Desktop\2\013.png0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4348" y="1132154"/>
            <a:ext cx="7593357" cy="3712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8" name="矩形 2"/>
          <p:cNvSpPr/>
          <p:nvPr/>
        </p:nvSpPr>
        <p:spPr>
          <a:xfrm>
            <a:off x="6102985" y="2017395"/>
            <a:ext cx="2204720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选择更新生产入库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19" name="Rectangle 3"/>
          <p:cNvSpPr txBox="1"/>
          <p:nvPr/>
        </p:nvSpPr>
        <p:spPr>
          <a:xfrm>
            <a:off x="479425" y="493078"/>
            <a:ext cx="4464050" cy="5810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 eaLnBrk="0" hangingPunct="0">
              <a:spcBef>
                <a:spcPct val="20000"/>
              </a:spcBef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、更新生产入库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1259840" y="2139950"/>
            <a:ext cx="2736215" cy="115189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1" name="Text Box 6"/>
          <p:cNvSpPr txBox="1"/>
          <p:nvPr/>
        </p:nvSpPr>
        <p:spPr>
          <a:xfrm>
            <a:off x="6102985" y="2385695"/>
            <a:ext cx="2204720" cy="16916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不同的生产线具有不同的生产周期；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每更新一次生产，生产线上的在制品向成品库方向移动一个周期，直至完工入库。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405" y="2066925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 descr="C:\Users\Administrator\Desktop\2\013.png0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8480" y="627380"/>
            <a:ext cx="8167370" cy="4033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1" name="Picture 2" descr="C:\Users\Administrator\Desktop\1\3.36.png3.3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91865" y="771830"/>
            <a:ext cx="5387975" cy="3889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2" name="矩形 2"/>
          <p:cNvSpPr/>
          <p:nvPr/>
        </p:nvSpPr>
        <p:spPr>
          <a:xfrm>
            <a:off x="5937885" y="4660265"/>
            <a:ext cx="2245360" cy="3987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sz="2000" b="1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操作更新生产入库</a:t>
            </a:r>
            <a:endParaRPr lang="en-US" altLang="zh-CN" sz="2000" b="1" dirty="0">
              <a:solidFill>
                <a:srgbClr val="33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895" y="1636395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C:\Users\Administrator\Desktop\2\013.png0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7501" y="1059664"/>
            <a:ext cx="7768793" cy="3798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6" name="矩形 2"/>
          <p:cNvSpPr/>
          <p:nvPr/>
        </p:nvSpPr>
        <p:spPr>
          <a:xfrm>
            <a:off x="2896235" y="3778250"/>
            <a:ext cx="3184525" cy="3987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sz="2000" b="1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选择购买和调整新生产线</a:t>
            </a:r>
            <a:endParaRPr lang="en-US" altLang="zh-CN" sz="2000" b="1" dirty="0">
              <a:solidFill>
                <a:srgbClr val="33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867" name="Rectangle 89"/>
          <p:cNvSpPr/>
          <p:nvPr/>
        </p:nvSpPr>
        <p:spPr>
          <a:xfrm>
            <a:off x="642910" y="571486"/>
            <a:ext cx="3353026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、购买或调整生产线</a:t>
            </a:r>
          </a:p>
        </p:txBody>
      </p:sp>
      <p:sp>
        <p:nvSpPr>
          <p:cNvPr id="2" name="矩形 1"/>
          <p:cNvSpPr/>
          <p:nvPr/>
        </p:nvSpPr>
        <p:spPr>
          <a:xfrm>
            <a:off x="827405" y="2139950"/>
            <a:ext cx="591185" cy="1282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2" descr="C:\Users\Administrator\Desktop\1\3.37.png3.3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978" y="45085"/>
            <a:ext cx="7218680" cy="5052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8" name="表格 48137"/>
          <p:cNvGraphicFramePr/>
          <p:nvPr>
            <p:custDataLst>
              <p:tags r:id="rId1"/>
            </p:custDataLst>
          </p:nvPr>
        </p:nvGraphicFramePr>
        <p:xfrm>
          <a:off x="575945" y="2218690"/>
          <a:ext cx="7991475" cy="1965325"/>
        </p:xfrm>
        <a:graphic>
          <a:graphicData uri="http://schemas.openxmlformats.org/drawingml/2006/table">
            <a:tbl>
              <a:tblPr/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351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生产线</a:t>
                      </a:r>
                    </a:p>
                  </a:txBody>
                  <a:tcPr marL="0" marR="0" marT="46324" marB="46324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购买价格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安装周期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生产周期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转产周期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转产费用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维护费用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出售残值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04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手工线</a:t>
                      </a:r>
                    </a:p>
                  </a:txBody>
                  <a:tcPr marL="0" marR="0" marT="46324" marB="46324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3Q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1M/</a:t>
                      </a: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42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半自动</a:t>
                      </a:r>
                    </a:p>
                  </a:txBody>
                  <a:tcPr marL="0" marR="0" marT="46324" marB="46324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 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2Q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2Q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1Q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1M/</a:t>
                      </a: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232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全自动</a:t>
                      </a:r>
                    </a:p>
                  </a:txBody>
                  <a:tcPr marL="0" marR="0" marT="46324" marB="46324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4Q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1Q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2Q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1M/</a:t>
                      </a: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96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柔性线</a:t>
                      </a:r>
                    </a:p>
                  </a:txBody>
                  <a:tcPr marL="0" marR="0" marT="46324" marB="46324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4Q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1Q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1M/</a:t>
                      </a:r>
                      <a:r>
                        <a:rPr lang="zh-CN" altLang="en-US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80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6M</a:t>
                      </a:r>
                    </a:p>
                  </a:txBody>
                  <a:tcPr marL="0" marR="0" marT="46324" marB="46324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199" name="Rectangle 119"/>
          <p:cNvSpPr/>
          <p:nvPr/>
        </p:nvSpPr>
        <p:spPr>
          <a:xfrm>
            <a:off x="466725" y="4438650"/>
            <a:ext cx="8353425" cy="39878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200" name="Text Box 121"/>
          <p:cNvSpPr txBox="1"/>
          <p:nvPr/>
        </p:nvSpPr>
        <p:spPr>
          <a:xfrm>
            <a:off x="395288" y="1181100"/>
            <a:ext cx="8459788" cy="78359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为研发的产品购买生产线、新购的生产线要根据安装周期进行安装；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生产线可以转产，所有生产线可以生产所有的产品，但加工费用不同。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9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5655" y="1026160"/>
            <a:ext cx="7334250" cy="309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◆</a:t>
            </a:r>
            <a:r>
              <a:rPr lang="zh-CN" altLang="en-US" sz="240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购买多条生产线时，电子沙盘中要进行多次操作；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◆</a:t>
            </a:r>
            <a:r>
              <a:rPr lang="zh-CN" altLang="en-US" sz="240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资金紧张可暂停生产线的投资，资金充裕时，在原基础上再继续进行；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◆</a:t>
            </a:r>
            <a:r>
              <a:rPr lang="zh-CN" altLang="en-US" sz="240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购买生产线时，可先占用厂房，年底付租金或购买；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◆</a:t>
            </a:r>
            <a:r>
              <a:rPr lang="zh-CN" altLang="en-US" sz="240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空生产线可出售，卖掉的资金直接放入现金处。</a:t>
            </a: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C:\Users\Administrator\Desktop\2\010.png0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045" y="1491615"/>
            <a:ext cx="8562340" cy="2519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8" name="矩形 2"/>
          <p:cNvSpPr/>
          <p:nvPr/>
        </p:nvSpPr>
        <p:spPr>
          <a:xfrm>
            <a:off x="3357554" y="4286262"/>
            <a:ext cx="2313940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选择开始新生产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39" name="Rectangle 3"/>
          <p:cNvSpPr txBox="1"/>
          <p:nvPr/>
        </p:nvSpPr>
        <p:spPr>
          <a:xfrm>
            <a:off x="500034" y="714362"/>
            <a:ext cx="3063853" cy="500066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 eaLnBrk="0" hangingPunct="0">
              <a:spcBef>
                <a:spcPct val="20000"/>
              </a:spcBef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、开始新的生产</a:t>
            </a:r>
          </a:p>
        </p:txBody>
      </p:sp>
      <p:sp>
        <p:nvSpPr>
          <p:cNvPr id="2" name="矩形 1"/>
          <p:cNvSpPr/>
          <p:nvPr/>
        </p:nvSpPr>
        <p:spPr>
          <a:xfrm>
            <a:off x="396875" y="2784475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87" name="表格 50186"/>
          <p:cNvGraphicFramePr/>
          <p:nvPr>
            <p:custDataLst>
              <p:tags r:id="rId1"/>
            </p:custDataLst>
          </p:nvPr>
        </p:nvGraphicFramePr>
        <p:xfrm>
          <a:off x="1202690" y="681355"/>
          <a:ext cx="6403975" cy="2597785"/>
        </p:xfrm>
        <a:graphic>
          <a:graphicData uri="http://schemas.openxmlformats.org/drawingml/2006/table">
            <a:tbl>
              <a:tblPr/>
              <a:tblGrid>
                <a:gridCol w="123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613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 marL="0" marR="0" marT="19049" marB="57145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手工线</a:t>
                      </a:r>
                    </a:p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加工费</a:t>
                      </a:r>
                    </a:p>
                  </a:txBody>
                  <a:tcPr marL="0" marR="0" marT="19049" marB="57145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半自动</a:t>
                      </a:r>
                    </a:p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加工费</a:t>
                      </a:r>
                    </a:p>
                  </a:txBody>
                  <a:tcPr marL="0" marR="0" marT="19049" marB="57145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全自动</a:t>
                      </a:r>
                      <a:r>
                        <a:rPr lang="en-US" altLang="x-none" sz="16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柔性线</a:t>
                      </a:r>
                    </a:p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加工费</a:t>
                      </a:r>
                    </a:p>
                  </a:txBody>
                  <a:tcPr marL="0" marR="0" marT="19049" marB="57145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P1</a:t>
                      </a:r>
                    </a:p>
                  </a:txBody>
                  <a:tcPr marL="0" marR="0" marT="19049" marB="19049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1M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1M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1M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P2</a:t>
                      </a:r>
                    </a:p>
                  </a:txBody>
                  <a:tcPr marL="0" marR="0" marT="19049" marB="19049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2M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1M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1M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55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P3</a:t>
                      </a:r>
                    </a:p>
                  </a:txBody>
                  <a:tcPr marL="0" marR="0" marT="19049" marB="19049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3M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2M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1M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P4</a:t>
                      </a:r>
                    </a:p>
                  </a:txBody>
                  <a:tcPr marL="0" marR="0" marT="19049" marB="19049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4M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2M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404040"/>
                          </a:solidFill>
                          <a:latin typeface="Times New Roman" panose="02020603050405020304" pitchFamily="18" charset="0"/>
                        </a:rPr>
                        <a:t>1M</a:t>
                      </a:r>
                    </a:p>
                  </a:txBody>
                  <a:tcPr marL="0" marR="0" marT="19049" marB="1904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219" name="Text Box 38"/>
          <p:cNvSpPr txBox="1"/>
          <p:nvPr/>
        </p:nvSpPr>
        <p:spPr>
          <a:xfrm>
            <a:off x="1092545" y="3510280"/>
            <a:ext cx="7408545" cy="17221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空生产线才能上线生产，一条生产线只能生产一个产品；</a:t>
            </a:r>
            <a:endParaRPr kumimoji="0" lang="en-US" altLang="x-none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上线生产必须有原料，否则“停工待料”；</a:t>
            </a:r>
            <a:endParaRPr kumimoji="0" lang="en-US" altLang="x-none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开始生产将原料放在生产线上并支付加工费。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 descr="C:\Users\Administrator\Desktop\2\010.png0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075" y="1070610"/>
            <a:ext cx="8959215" cy="3012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6" name="矩形 2"/>
          <p:cNvSpPr/>
          <p:nvPr/>
        </p:nvSpPr>
        <p:spPr>
          <a:xfrm>
            <a:off x="3653155" y="4227830"/>
            <a:ext cx="1837055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选择交货给客户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7" name="Rectangle 3"/>
          <p:cNvSpPr txBox="1"/>
          <p:nvPr/>
        </p:nvSpPr>
        <p:spPr>
          <a:xfrm>
            <a:off x="228600" y="494348"/>
            <a:ext cx="8229600" cy="5762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 eaLnBrk="0" hangingPunct="0">
              <a:spcBef>
                <a:spcPct val="20000"/>
              </a:spcBef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、交货给客户</a:t>
            </a:r>
          </a:p>
        </p:txBody>
      </p:sp>
      <p:pic>
        <p:nvPicPr>
          <p:cNvPr id="41988" name="图片 1" descr="C:\Users\Administrator\Desktop\2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00020" y="1132205"/>
            <a:ext cx="3575685" cy="29508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9" name="矩形 2"/>
          <p:cNvSpPr/>
          <p:nvPr/>
        </p:nvSpPr>
        <p:spPr>
          <a:xfrm>
            <a:off x="3060700" y="3579813"/>
            <a:ext cx="1655763" cy="553085"/>
          </a:xfrm>
          <a:prstGeom prst="rect">
            <a:avLst/>
          </a:prstGeom>
          <a:noFill/>
          <a:ln w="9525" cap="flat" cmpd="sng">
            <a:solidFill>
              <a:srgbClr val="BDD7E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460" y="2787650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8"/>
          <p:cNvSpPr/>
          <p:nvPr/>
        </p:nvSpPr>
        <p:spPr>
          <a:xfrm>
            <a:off x="2339340" y="843915"/>
            <a:ext cx="4174490" cy="1225550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rgbClr val="767647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lstStyle/>
          <a:p>
            <a:pPr lvl="0" indent="0"/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普通订单必须在年末前交货，否则以订单总额的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进行罚款，此订单到下一年末仍然要交货。</a:t>
            </a:r>
          </a:p>
        </p:txBody>
      </p:sp>
      <p:sp>
        <p:nvSpPr>
          <p:cNvPr id="43010" name="Rectangle 19"/>
          <p:cNvSpPr/>
          <p:nvPr/>
        </p:nvSpPr>
        <p:spPr>
          <a:xfrm>
            <a:off x="2338388" y="2212023"/>
            <a:ext cx="4175125" cy="1225550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rgbClr val="767647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lstStyle/>
          <a:p>
            <a:pPr lvl="0" indent="0"/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加急订单必须在第一季度末交货，否则以订单总额的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进行罚款，此订单到下一年仍然要交货。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180340" y="3580130"/>
            <a:ext cx="82353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indent="0"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每季度末都可交货，库存数量≥订单数量可交货；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4" indent="0"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各公司之间可以进行产品买卖交易，产品价由双方协商。</a:t>
            </a:r>
            <a:endParaRPr lang="zh-CN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283320"/>
            <a:ext cx="9144000" cy="104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2555240" y="2506345"/>
            <a:ext cx="4253865" cy="5988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sz="33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了解企业</a:t>
            </a:r>
            <a:endParaRPr lang="zh-CN" sz="33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文本框 1"/>
          <p:cNvSpPr txBox="1"/>
          <p:nvPr/>
        </p:nvSpPr>
        <p:spPr>
          <a:xfrm>
            <a:off x="256540" y="484505"/>
            <a:ext cx="359538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、支付行政管理费用</a:t>
            </a:r>
          </a:p>
        </p:txBody>
      </p:sp>
      <p:sp>
        <p:nvSpPr>
          <p:cNvPr id="36866" name="矩形 2"/>
          <p:cNvSpPr/>
          <p:nvPr/>
        </p:nvSpPr>
        <p:spPr>
          <a:xfrm>
            <a:off x="3046103" y="4534535"/>
            <a:ext cx="2668905" cy="3987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>
              <a:spcBef>
                <a:spcPct val="20000"/>
              </a:spcBef>
              <a:buClr>
                <a:srgbClr val="B8551D"/>
              </a:buClr>
            </a:pPr>
            <a:r>
              <a:rPr lang="zh-CN" altLang="en-US" sz="20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选择支付行政管理费</a:t>
            </a:r>
            <a:endParaRPr lang="en-US" altLang="zh-CN" sz="2000" b="1" dirty="0">
              <a:solidFill>
                <a:srgbClr val="33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985" name="Picture 2" descr="C:\Users\Administrator\Desktop\2\010.png0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075" y="1070610"/>
            <a:ext cx="8959215" cy="3124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53365" y="3071495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2" name="Rectangle 4"/>
          <p:cNvSpPr/>
          <p:nvPr/>
        </p:nvSpPr>
        <p:spPr>
          <a:xfrm>
            <a:off x="641985" y="2878773"/>
            <a:ext cx="7859713" cy="175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行政管理费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0" indent="0">
              <a:lnSpc>
                <a:spcPct val="150000"/>
              </a:lnSpc>
            </a:pPr>
            <a:r>
              <a:rPr lang="en-US" altLang="x-none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企业为了维持运营发放的管理人员工资、差旅费、招待费等，属于固定支出，每季度末支付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45058" name="Group 6"/>
          <p:cNvGrpSpPr/>
          <p:nvPr/>
        </p:nvGrpSpPr>
        <p:grpSpPr>
          <a:xfrm>
            <a:off x="1299528" y="1400175"/>
            <a:ext cx="609600" cy="990600"/>
            <a:chOff x="0" y="0"/>
            <a:chExt cx="384" cy="624"/>
          </a:xfrm>
        </p:grpSpPr>
        <p:sp>
          <p:nvSpPr>
            <p:cNvPr id="45059" name="AutoShape 7"/>
            <p:cNvSpPr/>
            <p:nvPr/>
          </p:nvSpPr>
          <p:spPr>
            <a:xfrm>
              <a:off x="0" y="0"/>
              <a:ext cx="384" cy="624"/>
            </a:xfrm>
            <a:prstGeom prst="flowChartMagneticDisk">
              <a:avLst/>
            </a:prstGeom>
            <a:solidFill>
              <a:schemeClr val="bg1"/>
            </a:solidFill>
            <a:ln w="28575" cap="flat" cmpd="sng">
              <a:solidFill>
                <a:srgbClr val="66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060" name="Group 8"/>
            <p:cNvGrpSpPr/>
            <p:nvPr/>
          </p:nvGrpSpPr>
          <p:grpSpPr>
            <a:xfrm>
              <a:off x="0" y="270"/>
              <a:ext cx="384" cy="312"/>
              <a:chOff x="0" y="0"/>
              <a:chExt cx="384" cy="312"/>
            </a:xfrm>
          </p:grpSpPr>
          <p:sp>
            <p:nvSpPr>
              <p:cNvPr id="45061" name="Oval 9"/>
              <p:cNvSpPr/>
              <p:nvPr/>
            </p:nvSpPr>
            <p:spPr>
              <a:xfrm>
                <a:off x="0" y="156"/>
                <a:ext cx="384" cy="156"/>
              </a:xfrm>
              <a:prstGeom prst="ellipse">
                <a:avLst/>
              </a:prstGeom>
              <a:solidFill>
                <a:schemeClr val="accent2"/>
              </a:solidFill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62" name="Oval 10"/>
              <p:cNvSpPr/>
              <p:nvPr/>
            </p:nvSpPr>
            <p:spPr>
              <a:xfrm>
                <a:off x="0" y="78"/>
                <a:ext cx="384" cy="156"/>
              </a:xfrm>
              <a:prstGeom prst="ellipse">
                <a:avLst/>
              </a:prstGeom>
              <a:solidFill>
                <a:schemeClr val="accent2"/>
              </a:solidFill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63" name="Oval 11"/>
              <p:cNvSpPr/>
              <p:nvPr/>
            </p:nvSpPr>
            <p:spPr>
              <a:xfrm>
                <a:off x="0" y="0"/>
                <a:ext cx="384" cy="156"/>
              </a:xfrm>
              <a:prstGeom prst="ellipse">
                <a:avLst/>
              </a:prstGeom>
              <a:solidFill>
                <a:schemeClr val="accent2"/>
              </a:solidFill>
              <a:ln w="2857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5064" name="Picture 14" descr="行政设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6683" y="1039813"/>
            <a:ext cx="4321175" cy="1582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05"/>
            <a:ext cx="9144000" cy="5038090"/>
          </a:xfrm>
          <a:prstGeom prst="rect">
            <a:avLst/>
          </a:prstGeom>
        </p:spPr>
      </p:pic>
      <p:sp>
        <p:nvSpPr>
          <p:cNvPr id="46082" name="矩形 2"/>
          <p:cNvSpPr/>
          <p:nvPr/>
        </p:nvSpPr>
        <p:spPr>
          <a:xfrm>
            <a:off x="3958590" y="3747135"/>
            <a:ext cx="2217420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操作进入下一季度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1" name="文本框 1"/>
          <p:cNvSpPr txBox="1"/>
          <p:nvPr/>
        </p:nvSpPr>
        <p:spPr>
          <a:xfrm>
            <a:off x="904863" y="564833"/>
            <a:ext cx="2024063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年末六项</a:t>
            </a:r>
          </a:p>
        </p:txBody>
      </p:sp>
      <p:graphicFrame>
        <p:nvGraphicFramePr>
          <p:cNvPr id="2" name="表格 -1"/>
          <p:cNvGraphicFramePr/>
          <p:nvPr>
            <p:custDataLst>
              <p:tags r:id="rId1"/>
            </p:custDataLst>
          </p:nvPr>
        </p:nvGraphicFramePr>
        <p:xfrm>
          <a:off x="1763688" y="1275606"/>
          <a:ext cx="5166464" cy="3178175"/>
        </p:xfrm>
        <a:graphic>
          <a:graphicData uri="http://schemas.openxmlformats.org/drawingml/2006/table">
            <a:tbl>
              <a:tblPr firstRow="1" bandRow="1"/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000" b="0" dirty="0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责任岗位</a:t>
                      </a:r>
                    </a:p>
                  </a:txBody>
                  <a:tcPr marL="0" marR="0" marT="0" marB="0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solidFill>
                            <a:srgbClr val="FFFF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微软雅黑" panose="020B0503020204020204" pitchFamily="34" charset="-122"/>
                        </a:rPr>
                        <a:t>任务清单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财务总监</a:t>
                      </a:r>
                    </a:p>
                  </a:txBody>
                  <a:tcPr marL="0" marR="0" marT="0" marB="0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1.</a:t>
                      </a:r>
                      <a:r>
                        <a:rPr lang="zh-CN" altLang="en-US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长期贷款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财务总监</a:t>
                      </a:r>
                    </a:p>
                  </a:txBody>
                  <a:tcPr marL="0" marR="0" marT="0" marB="0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2.</a:t>
                      </a:r>
                      <a:r>
                        <a:rPr lang="zh-CN" altLang="en-US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支付设备维修费用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财务总监</a:t>
                      </a:r>
                    </a:p>
                  </a:txBody>
                  <a:tcPr marL="0" marR="0" marT="0" marB="0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3.</a:t>
                      </a:r>
                      <a:r>
                        <a:rPr lang="zh-CN" altLang="en-US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购买（或租赁）厂房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财务总监</a:t>
                      </a:r>
                    </a:p>
                  </a:txBody>
                  <a:tcPr marL="0" marR="0" marT="0" marB="0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4.</a:t>
                      </a:r>
                      <a:r>
                        <a:rPr lang="zh-CN" altLang="en-US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折旧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营销总监</a:t>
                      </a:r>
                    </a:p>
                  </a:txBody>
                  <a:tcPr marL="0" marR="0" marT="0" marB="0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5.</a:t>
                      </a:r>
                      <a:r>
                        <a:rPr lang="zh-CN" altLang="en-US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市场认证与</a:t>
                      </a:r>
                      <a:r>
                        <a:rPr lang="en-US" altLang="zh-CN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ISO</a:t>
                      </a:r>
                      <a:r>
                        <a:rPr lang="zh-CN" altLang="en-US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认证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财务总监</a:t>
                      </a:r>
                    </a:p>
                  </a:txBody>
                  <a:tcPr marL="0" marR="0" marT="0" marB="0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2000" b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6</a:t>
                      </a:r>
                      <a:r>
                        <a:rPr lang="en-US" altLang="zh-CN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.</a:t>
                      </a:r>
                      <a:r>
                        <a:rPr lang="zh-CN" altLang="en-US" sz="2000" b="0" dirty="0">
                          <a:solidFill>
                            <a:srgbClr val="40404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关帐</a:t>
                      </a:r>
                    </a:p>
                  </a:txBody>
                  <a:tcPr marL="0" marR="0" marT="0" marB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 descr="C:\Users\Administrator\Desktop\2\017.png0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30250" y="1028700"/>
            <a:ext cx="7980045" cy="3919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6" name="矩形 2"/>
          <p:cNvSpPr/>
          <p:nvPr/>
        </p:nvSpPr>
        <p:spPr>
          <a:xfrm>
            <a:off x="6470650" y="1763395"/>
            <a:ext cx="2244725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选择长期贷款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05" name="Rectangle 3"/>
          <p:cNvSpPr txBox="1"/>
          <p:nvPr/>
        </p:nvSpPr>
        <p:spPr>
          <a:xfrm>
            <a:off x="354965" y="541655"/>
            <a:ext cx="1984787" cy="50355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 eaLnBrk="0" hangingPunct="0">
              <a:spcBef>
                <a:spcPct val="2000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、长期贷款</a:t>
            </a:r>
          </a:p>
        </p:txBody>
      </p:sp>
      <p:sp>
        <p:nvSpPr>
          <p:cNvPr id="55326" name="Rectangle 26"/>
          <p:cNvSpPr/>
          <p:nvPr/>
        </p:nvSpPr>
        <p:spPr>
          <a:xfrm>
            <a:off x="6470650" y="2459038"/>
            <a:ext cx="2244725" cy="16300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长期贷款在年末申请</a:t>
            </a:r>
          </a:p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最长期限为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每年末付息，到期还本付息</a:t>
            </a:r>
          </a:p>
        </p:txBody>
      </p:sp>
      <p:pic>
        <p:nvPicPr>
          <p:cNvPr id="102411" name="图片 20" descr="C:\Users\Administrator\Desktop\1\3.42.png3.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411730" y="1275715"/>
            <a:ext cx="3429635" cy="30899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7405" y="1564640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02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26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 descr="C:\Users\Administrator\Desktop\2\017.png0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3895" y="1076960"/>
            <a:ext cx="8020050" cy="3799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0" name="矩形 2"/>
          <p:cNvSpPr/>
          <p:nvPr/>
        </p:nvSpPr>
        <p:spPr>
          <a:xfrm>
            <a:off x="6659880" y="1816100"/>
            <a:ext cx="2042795" cy="6451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选择支付设备维修费用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131" name="矩形 1"/>
          <p:cNvSpPr/>
          <p:nvPr/>
        </p:nvSpPr>
        <p:spPr>
          <a:xfrm>
            <a:off x="321628" y="615315"/>
            <a:ext cx="3314268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、支付设备维修费用</a:t>
            </a:r>
          </a:p>
        </p:txBody>
      </p:sp>
      <p:sp>
        <p:nvSpPr>
          <p:cNvPr id="48132" name="Rectangle 6"/>
          <p:cNvSpPr/>
          <p:nvPr/>
        </p:nvSpPr>
        <p:spPr>
          <a:xfrm>
            <a:off x="6659880" y="2461260"/>
            <a:ext cx="2042795" cy="14763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无论空闲还是正在生产的生产线，每年都计提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的维护费（安装中的生产线除外）</a:t>
            </a:r>
          </a:p>
        </p:txBody>
      </p:sp>
      <p:pic>
        <p:nvPicPr>
          <p:cNvPr id="102412" name="图片 13" descr="C:\Users\Administrator\Desktop\1\3.43.png3.4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82608" y="1380173"/>
            <a:ext cx="2978785" cy="238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827405" y="1708150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2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 descr="C:\Users\Administrator\Desktop\2\017.png0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3895" y="1001395"/>
            <a:ext cx="8003540" cy="3799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5" name="Rectangle 2"/>
          <p:cNvSpPr/>
          <p:nvPr/>
        </p:nvSpPr>
        <p:spPr>
          <a:xfrm>
            <a:off x="634999" y="539739"/>
            <a:ext cx="422503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、购买（或租赁）厂房</a:t>
            </a:r>
          </a:p>
        </p:txBody>
      </p:sp>
      <p:sp>
        <p:nvSpPr>
          <p:cNvPr id="2" name="矩形 1"/>
          <p:cNvSpPr/>
          <p:nvPr/>
        </p:nvSpPr>
        <p:spPr>
          <a:xfrm>
            <a:off x="827405" y="1779905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5" name="表格 59394"/>
          <p:cNvGraphicFramePr/>
          <p:nvPr>
            <p:custDataLst>
              <p:tags r:id="rId1"/>
            </p:custDataLst>
          </p:nvPr>
        </p:nvGraphicFramePr>
        <p:xfrm>
          <a:off x="1100455" y="745490"/>
          <a:ext cx="6696710" cy="1981200"/>
        </p:xfrm>
        <a:graphic>
          <a:graphicData uri="http://schemas.openxmlformats.org/drawingml/2006/table">
            <a:tbl>
              <a:tblPr/>
              <a:tblGrid>
                <a:gridCol w="922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4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785"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厂房</a:t>
                      </a:r>
                    </a:p>
                  </a:txBody>
                  <a:tcPr marL="91450" marR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买价</a:t>
                      </a:r>
                    </a:p>
                  </a:txBody>
                  <a:tcPr marL="91450" marR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租金</a:t>
                      </a:r>
                    </a:p>
                  </a:txBody>
                  <a:tcPr marL="91450" marR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售价</a:t>
                      </a:r>
                    </a:p>
                  </a:txBody>
                  <a:tcPr marL="91450" marR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容量</a:t>
                      </a:r>
                    </a:p>
                  </a:txBody>
                  <a:tcPr marL="91450" marR="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50" marR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32M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4M/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32M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4Q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条生产线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50" marR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3M/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4Q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条生产线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50" marR="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12M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2M/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12M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4Q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条生产线</a:t>
                      </a:r>
                    </a:p>
                  </a:txBody>
                  <a:tcPr marL="91450" marR="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415" name="矩形 1"/>
          <p:cNvSpPr/>
          <p:nvPr/>
        </p:nvSpPr>
        <p:spPr>
          <a:xfrm>
            <a:off x="796290" y="3131185"/>
            <a:ext cx="7889240" cy="13220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年底决定厂房是购买还是租赁，租赁厂房每年末支付租金；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购买时将现金放置厂房价值区，厂房不提折旧；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B8551D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空的厂房可以随时出售，出售厂房计入应收款第四账期。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 descr="C:\Users\Administrator\Desktop\2\017.png0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3260" y="963930"/>
            <a:ext cx="7735570" cy="357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2" name="矩形 2"/>
          <p:cNvSpPr/>
          <p:nvPr/>
        </p:nvSpPr>
        <p:spPr>
          <a:xfrm>
            <a:off x="3836035" y="4535805"/>
            <a:ext cx="1728788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>
            <a:spAutoFit/>
          </a:bodyPr>
          <a:lstStyle/>
          <a:p>
            <a:pPr lvl="0" indent="0" algn="ctr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选择折旧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3" name="Rectangle 17"/>
          <p:cNvSpPr/>
          <p:nvPr/>
        </p:nvSpPr>
        <p:spPr>
          <a:xfrm>
            <a:off x="351790" y="503238"/>
            <a:ext cx="79946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、折旧</a:t>
            </a:r>
          </a:p>
        </p:txBody>
      </p:sp>
      <p:sp>
        <p:nvSpPr>
          <p:cNvPr id="2" name="矩形 1"/>
          <p:cNvSpPr/>
          <p:nvPr/>
        </p:nvSpPr>
        <p:spPr>
          <a:xfrm>
            <a:off x="827405" y="1779270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7" name="Rectangle 6"/>
          <p:cNvSpPr/>
          <p:nvPr/>
        </p:nvSpPr>
        <p:spPr>
          <a:xfrm>
            <a:off x="323850" y="2932113"/>
            <a:ext cx="8496300" cy="178371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lvl="0" indent="-342900">
              <a:spcAft>
                <a:spcPts val="1200"/>
              </a:spcAft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厂房不折旧，出售设备残值与账面价值的差额计入额外收入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支出。</a:t>
            </a:r>
          </a:p>
          <a:p>
            <a:pPr marL="342900" lvl="0" indent="-342900">
              <a:spcAft>
                <a:spcPts val="1200"/>
              </a:spcAft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在建工及当年新建设备不提折旧，安装完毕之后才开始计提折旧。</a:t>
            </a:r>
          </a:p>
          <a:p>
            <a:pPr marL="342900" lvl="0" indent="-342900">
              <a:spcAft>
                <a:spcPts val="1200"/>
              </a:spcAft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设备折旧：设备价值除以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取整，少于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每年折旧按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计。</a:t>
            </a:r>
          </a:p>
          <a:p>
            <a:pPr marL="342900" lvl="0" indent="-342900">
              <a:spcAft>
                <a:spcPts val="1200"/>
              </a:spcAft>
              <a:buClr>
                <a:srgbClr val="B8551D"/>
              </a:buClr>
              <a:buFont typeface="Wingdings" panose="05000000000000000000" pitchFamily="2" charset="2"/>
              <a:buChar char="n"/>
            </a:pPr>
            <a:endParaRPr lang="en-US" altLang="zh-CN" sz="20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226" name="图片 1" descr="C:\Users\Administrator\Desktop\2\001.png001"/>
          <p:cNvPicPr>
            <a:picLocks noChangeAspect="1"/>
          </p:cNvPicPr>
          <p:nvPr/>
        </p:nvPicPr>
        <p:blipFill>
          <a:blip r:embed="rId2"/>
          <a:srcRect l="36392" t="8710" r="37984" b="64088"/>
          <a:stretch>
            <a:fillRect/>
          </a:stretch>
        </p:blipFill>
        <p:spPr>
          <a:xfrm>
            <a:off x="2123440" y="915670"/>
            <a:ext cx="4951095" cy="1542415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0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istrator\Desktop\1\3.2.png3.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26310" y="1275715"/>
            <a:ext cx="4691380" cy="3288030"/>
          </a:xfrm>
          <a:prstGeom prst="rect">
            <a:avLst/>
          </a:prstGeom>
          <a:noFill/>
          <a:ln w="9525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3" name="文本框 2"/>
          <p:cNvSpPr txBox="1"/>
          <p:nvPr/>
        </p:nvSpPr>
        <p:spPr>
          <a:xfrm>
            <a:off x="755007" y="699770"/>
            <a:ext cx="267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（一）登陆系统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 descr="C:\Users\Administrator\Desktop\2\017.png0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7224" y="1066086"/>
            <a:ext cx="7783856" cy="3822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0" name="矩形 2"/>
          <p:cNvSpPr/>
          <p:nvPr/>
        </p:nvSpPr>
        <p:spPr>
          <a:xfrm>
            <a:off x="3400425" y="4591050"/>
            <a:ext cx="2885440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选择市场认证与</a:t>
            </a:r>
            <a:r>
              <a:rPr lang="en-US" altLang="zh-CN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</a:t>
            </a: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251" name="Rectangle 41"/>
          <p:cNvSpPr/>
          <p:nvPr/>
        </p:nvSpPr>
        <p:spPr>
          <a:xfrm>
            <a:off x="795970" y="509905"/>
            <a:ext cx="326243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、市场认证与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ISO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认证</a:t>
            </a:r>
          </a:p>
        </p:txBody>
      </p:sp>
      <p:sp>
        <p:nvSpPr>
          <p:cNvPr id="2" name="矩形 1"/>
          <p:cNvSpPr/>
          <p:nvPr/>
        </p:nvSpPr>
        <p:spPr>
          <a:xfrm>
            <a:off x="971550" y="2067560"/>
            <a:ext cx="591185" cy="1257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/>
          <p:cNvGrpSpPr/>
          <p:nvPr/>
        </p:nvGrpSpPr>
        <p:grpSpPr>
          <a:xfrm>
            <a:off x="1247775" y="285750"/>
            <a:ext cx="6392863" cy="3430588"/>
            <a:chOff x="0" y="0"/>
            <a:chExt cx="4280" cy="2297"/>
          </a:xfrm>
        </p:grpSpPr>
        <p:grpSp>
          <p:nvGrpSpPr>
            <p:cNvPr id="54274" name="Group 76"/>
            <p:cNvGrpSpPr/>
            <p:nvPr/>
          </p:nvGrpSpPr>
          <p:grpSpPr>
            <a:xfrm>
              <a:off x="0" y="0"/>
              <a:ext cx="4280" cy="2297"/>
              <a:chOff x="0" y="0"/>
              <a:chExt cx="4280" cy="2297"/>
            </a:xfrm>
          </p:grpSpPr>
          <p:grpSp>
            <p:nvGrpSpPr>
              <p:cNvPr id="54275" name="Group 4"/>
              <p:cNvGrpSpPr>
                <a:grpSpLocks noChangeAspect="1"/>
              </p:cNvGrpSpPr>
              <p:nvPr/>
            </p:nvGrpSpPr>
            <p:grpSpPr>
              <a:xfrm>
                <a:off x="325" y="136"/>
                <a:ext cx="3674" cy="2132"/>
                <a:chOff x="0" y="0"/>
                <a:chExt cx="2770" cy="1693"/>
              </a:xfrm>
            </p:grpSpPr>
            <p:sp>
              <p:nvSpPr>
                <p:cNvPr id="54276" name="Freeform 5"/>
                <p:cNvSpPr>
                  <a:spLocks noChangeAspect="1"/>
                </p:cNvSpPr>
                <p:nvPr/>
              </p:nvSpPr>
              <p:spPr>
                <a:xfrm>
                  <a:off x="786" y="0"/>
                  <a:ext cx="447" cy="465"/>
                </a:xfrm>
                <a:custGeom>
                  <a:avLst/>
                  <a:gdLst/>
                  <a:ahLst/>
                  <a:cxnLst>
                    <a:cxn ang="0">
                      <a:pos x="55" y="52"/>
                    </a:cxn>
                    <a:cxn ang="0">
                      <a:pos x="43" y="56"/>
                    </a:cxn>
                    <a:cxn ang="0">
                      <a:pos x="26" y="93"/>
                    </a:cxn>
                    <a:cxn ang="0">
                      <a:pos x="10" y="110"/>
                    </a:cxn>
                    <a:cxn ang="0">
                      <a:pos x="0" y="123"/>
                    </a:cxn>
                    <a:cxn ang="0">
                      <a:pos x="9" y="136"/>
                    </a:cxn>
                    <a:cxn ang="0">
                      <a:pos x="21" y="158"/>
                    </a:cxn>
                    <a:cxn ang="0">
                      <a:pos x="42" y="142"/>
                    </a:cxn>
                    <a:cxn ang="0">
                      <a:pos x="55" y="138"/>
                    </a:cxn>
                    <a:cxn ang="0">
                      <a:pos x="69" y="163"/>
                    </a:cxn>
                    <a:cxn ang="0">
                      <a:pos x="71" y="179"/>
                    </a:cxn>
                    <a:cxn ang="0">
                      <a:pos x="81" y="206"/>
                    </a:cxn>
                    <a:cxn ang="0">
                      <a:pos x="91" y="233"/>
                    </a:cxn>
                    <a:cxn ang="0">
                      <a:pos x="93" y="277"/>
                    </a:cxn>
                    <a:cxn ang="0">
                      <a:pos x="86" y="304"/>
                    </a:cxn>
                    <a:cxn ang="0">
                      <a:pos x="91" y="322"/>
                    </a:cxn>
                    <a:cxn ang="0">
                      <a:pos x="96" y="348"/>
                    </a:cxn>
                    <a:cxn ang="0">
                      <a:pos x="110" y="363"/>
                    </a:cxn>
                    <a:cxn ang="0">
                      <a:pos x="127" y="368"/>
                    </a:cxn>
                    <a:cxn ang="0">
                      <a:pos x="140" y="349"/>
                    </a:cxn>
                    <a:cxn ang="0">
                      <a:pos x="157" y="324"/>
                    </a:cxn>
                    <a:cxn ang="0">
                      <a:pos x="169" y="300"/>
                    </a:cxn>
                    <a:cxn ang="0">
                      <a:pos x="181" y="276"/>
                    </a:cxn>
                    <a:cxn ang="0">
                      <a:pos x="196" y="270"/>
                    </a:cxn>
                    <a:cxn ang="0">
                      <a:pos x="209" y="263"/>
                    </a:cxn>
                    <a:cxn ang="0">
                      <a:pos x="222" y="249"/>
                    </a:cxn>
                    <a:cxn ang="0">
                      <a:pos x="235" y="231"/>
                    </a:cxn>
                    <a:cxn ang="0">
                      <a:pos x="228" y="217"/>
                    </a:cxn>
                    <a:cxn ang="0">
                      <a:pos x="215" y="209"/>
                    </a:cxn>
                    <a:cxn ang="0">
                      <a:pos x="222" y="187"/>
                    </a:cxn>
                    <a:cxn ang="0">
                      <a:pos x="240" y="193"/>
                    </a:cxn>
                    <a:cxn ang="0">
                      <a:pos x="245" y="182"/>
                    </a:cxn>
                    <a:cxn ang="0">
                      <a:pos x="248" y="149"/>
                    </a:cxn>
                    <a:cxn ang="0">
                      <a:pos x="247" y="108"/>
                    </a:cxn>
                    <a:cxn ang="0">
                      <a:pos x="259" y="79"/>
                    </a:cxn>
                    <a:cxn ang="0">
                      <a:pos x="270" y="65"/>
                    </a:cxn>
                    <a:cxn ang="0">
                      <a:pos x="280" y="50"/>
                    </a:cxn>
                    <a:cxn ang="0">
                      <a:pos x="271" y="41"/>
                    </a:cxn>
                    <a:cxn ang="0">
                      <a:pos x="253" y="38"/>
                    </a:cxn>
                    <a:cxn ang="0">
                      <a:pos x="242" y="45"/>
                    </a:cxn>
                    <a:cxn ang="0">
                      <a:pos x="233" y="51"/>
                    </a:cxn>
                    <a:cxn ang="0">
                      <a:pos x="220" y="51"/>
                    </a:cxn>
                    <a:cxn ang="0">
                      <a:pos x="199" y="48"/>
                    </a:cxn>
                    <a:cxn ang="0">
                      <a:pos x="207" y="38"/>
                    </a:cxn>
                    <a:cxn ang="0">
                      <a:pos x="223" y="27"/>
                    </a:cxn>
                    <a:cxn ang="0">
                      <a:pos x="242" y="31"/>
                    </a:cxn>
                    <a:cxn ang="0">
                      <a:pos x="224" y="3"/>
                    </a:cxn>
                    <a:cxn ang="0">
                      <a:pos x="210" y="0"/>
                    </a:cxn>
                    <a:cxn ang="0">
                      <a:pos x="191" y="2"/>
                    </a:cxn>
                    <a:cxn ang="0">
                      <a:pos x="171" y="3"/>
                    </a:cxn>
                    <a:cxn ang="0">
                      <a:pos x="155" y="6"/>
                    </a:cxn>
                    <a:cxn ang="0">
                      <a:pos x="137" y="17"/>
                    </a:cxn>
                    <a:cxn ang="0">
                      <a:pos x="125" y="23"/>
                    </a:cxn>
                    <a:cxn ang="0">
                      <a:pos x="127" y="41"/>
                    </a:cxn>
                    <a:cxn ang="0">
                      <a:pos x="114" y="45"/>
                    </a:cxn>
                    <a:cxn ang="0">
                      <a:pos x="99" y="47"/>
                    </a:cxn>
                    <a:cxn ang="0">
                      <a:pos x="84" y="50"/>
                    </a:cxn>
                    <a:cxn ang="0">
                      <a:pos x="65" y="51"/>
                    </a:cxn>
                  </a:cxnLst>
                  <a:rect l="0" t="0" r="0" b="0"/>
                  <a:pathLst>
                    <a:path w="710" h="586">
                      <a:moveTo>
                        <a:pt x="163" y="81"/>
                      </a:moveTo>
                      <a:lnTo>
                        <a:pt x="154" y="83"/>
                      </a:lnTo>
                      <a:lnTo>
                        <a:pt x="147" y="85"/>
                      </a:lnTo>
                      <a:lnTo>
                        <a:pt x="140" y="83"/>
                      </a:lnTo>
                      <a:lnTo>
                        <a:pt x="132" y="83"/>
                      </a:lnTo>
                      <a:lnTo>
                        <a:pt x="125" y="83"/>
                      </a:lnTo>
                      <a:lnTo>
                        <a:pt x="118" y="85"/>
                      </a:lnTo>
                      <a:lnTo>
                        <a:pt x="109" y="90"/>
                      </a:lnTo>
                      <a:lnTo>
                        <a:pt x="100" y="98"/>
                      </a:lnTo>
                      <a:lnTo>
                        <a:pt x="85" y="117"/>
                      </a:lnTo>
                      <a:lnTo>
                        <a:pt x="76" y="134"/>
                      </a:lnTo>
                      <a:lnTo>
                        <a:pt x="67" y="148"/>
                      </a:lnTo>
                      <a:lnTo>
                        <a:pt x="54" y="159"/>
                      </a:lnTo>
                      <a:lnTo>
                        <a:pt x="45" y="165"/>
                      </a:lnTo>
                      <a:lnTo>
                        <a:pt x="36" y="168"/>
                      </a:lnTo>
                      <a:lnTo>
                        <a:pt x="25" y="174"/>
                      </a:lnTo>
                      <a:lnTo>
                        <a:pt x="16" y="179"/>
                      </a:lnTo>
                      <a:lnTo>
                        <a:pt x="7" y="184"/>
                      </a:lnTo>
                      <a:lnTo>
                        <a:pt x="2" y="190"/>
                      </a:lnTo>
                      <a:lnTo>
                        <a:pt x="0" y="195"/>
                      </a:lnTo>
                      <a:lnTo>
                        <a:pt x="2" y="201"/>
                      </a:lnTo>
                      <a:lnTo>
                        <a:pt x="11" y="208"/>
                      </a:lnTo>
                      <a:lnTo>
                        <a:pt x="18" y="212"/>
                      </a:lnTo>
                      <a:lnTo>
                        <a:pt x="23" y="217"/>
                      </a:lnTo>
                      <a:lnTo>
                        <a:pt x="29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2" y="251"/>
                      </a:lnTo>
                      <a:lnTo>
                        <a:pt x="67" y="244"/>
                      </a:lnTo>
                      <a:lnTo>
                        <a:pt x="82" y="233"/>
                      </a:lnTo>
                      <a:lnTo>
                        <a:pt x="92" y="228"/>
                      </a:lnTo>
                      <a:lnTo>
                        <a:pt x="105" y="226"/>
                      </a:lnTo>
                      <a:lnTo>
                        <a:pt x="118" y="224"/>
                      </a:lnTo>
                      <a:lnTo>
                        <a:pt x="127" y="221"/>
                      </a:lnTo>
                      <a:lnTo>
                        <a:pt x="134" y="219"/>
                      </a:lnTo>
                      <a:lnTo>
                        <a:pt x="140" y="219"/>
                      </a:lnTo>
                      <a:lnTo>
                        <a:pt x="145" y="226"/>
                      </a:lnTo>
                      <a:lnTo>
                        <a:pt x="154" y="239"/>
                      </a:lnTo>
                      <a:lnTo>
                        <a:pt x="165" y="251"/>
                      </a:lnTo>
                      <a:lnTo>
                        <a:pt x="174" y="259"/>
                      </a:lnTo>
                      <a:lnTo>
                        <a:pt x="178" y="262"/>
                      </a:lnTo>
                      <a:lnTo>
                        <a:pt x="178" y="266"/>
                      </a:lnTo>
                      <a:lnTo>
                        <a:pt x="178" y="273"/>
                      </a:lnTo>
                      <a:lnTo>
                        <a:pt x="178" y="284"/>
                      </a:lnTo>
                      <a:lnTo>
                        <a:pt x="179" y="293"/>
                      </a:lnTo>
                      <a:lnTo>
                        <a:pt x="183" y="304"/>
                      </a:lnTo>
                      <a:lnTo>
                        <a:pt x="192" y="315"/>
                      </a:lnTo>
                      <a:lnTo>
                        <a:pt x="205" y="326"/>
                      </a:lnTo>
                      <a:lnTo>
                        <a:pt x="216" y="337"/>
                      </a:lnTo>
                      <a:lnTo>
                        <a:pt x="223" y="347"/>
                      </a:lnTo>
                      <a:lnTo>
                        <a:pt x="227" y="356"/>
                      </a:lnTo>
                      <a:lnTo>
                        <a:pt x="228" y="369"/>
                      </a:lnTo>
                      <a:lnTo>
                        <a:pt x="230" y="384"/>
                      </a:lnTo>
                      <a:lnTo>
                        <a:pt x="232" y="402"/>
                      </a:lnTo>
                      <a:lnTo>
                        <a:pt x="234" y="422"/>
                      </a:lnTo>
                      <a:lnTo>
                        <a:pt x="234" y="440"/>
                      </a:lnTo>
                      <a:lnTo>
                        <a:pt x="232" y="451"/>
                      </a:lnTo>
                      <a:lnTo>
                        <a:pt x="227" y="461"/>
                      </a:lnTo>
                      <a:lnTo>
                        <a:pt x="221" y="472"/>
                      </a:lnTo>
                      <a:lnTo>
                        <a:pt x="218" y="483"/>
                      </a:lnTo>
                      <a:lnTo>
                        <a:pt x="216" y="494"/>
                      </a:lnTo>
                      <a:lnTo>
                        <a:pt x="218" y="503"/>
                      </a:lnTo>
                      <a:lnTo>
                        <a:pt x="223" y="509"/>
                      </a:lnTo>
                      <a:lnTo>
                        <a:pt x="228" y="512"/>
                      </a:lnTo>
                      <a:lnTo>
                        <a:pt x="232" y="519"/>
                      </a:lnTo>
                      <a:lnTo>
                        <a:pt x="234" y="530"/>
                      </a:lnTo>
                      <a:lnTo>
                        <a:pt x="236" y="541"/>
                      </a:lnTo>
                      <a:lnTo>
                        <a:pt x="241" y="552"/>
                      </a:lnTo>
                      <a:lnTo>
                        <a:pt x="248" y="561"/>
                      </a:lnTo>
                      <a:lnTo>
                        <a:pt x="256" y="565"/>
                      </a:lnTo>
                      <a:lnTo>
                        <a:pt x="265" y="570"/>
                      </a:lnTo>
                      <a:lnTo>
                        <a:pt x="276" y="576"/>
                      </a:lnTo>
                      <a:lnTo>
                        <a:pt x="288" y="581"/>
                      </a:lnTo>
                      <a:lnTo>
                        <a:pt x="301" y="585"/>
                      </a:lnTo>
                      <a:lnTo>
                        <a:pt x="312" y="585"/>
                      </a:lnTo>
                      <a:lnTo>
                        <a:pt x="321" y="585"/>
                      </a:lnTo>
                      <a:lnTo>
                        <a:pt x="328" y="579"/>
                      </a:lnTo>
                      <a:lnTo>
                        <a:pt x="334" y="572"/>
                      </a:lnTo>
                      <a:lnTo>
                        <a:pt x="341" y="563"/>
                      </a:lnTo>
                      <a:lnTo>
                        <a:pt x="352" y="554"/>
                      </a:lnTo>
                      <a:lnTo>
                        <a:pt x="363" y="545"/>
                      </a:lnTo>
                      <a:lnTo>
                        <a:pt x="374" y="534"/>
                      </a:lnTo>
                      <a:lnTo>
                        <a:pt x="384" y="523"/>
                      </a:lnTo>
                      <a:lnTo>
                        <a:pt x="395" y="514"/>
                      </a:lnTo>
                      <a:lnTo>
                        <a:pt x="404" y="505"/>
                      </a:lnTo>
                      <a:lnTo>
                        <a:pt x="412" y="496"/>
                      </a:lnTo>
                      <a:lnTo>
                        <a:pt x="419" y="487"/>
                      </a:lnTo>
                      <a:lnTo>
                        <a:pt x="426" y="476"/>
                      </a:lnTo>
                      <a:lnTo>
                        <a:pt x="433" y="465"/>
                      </a:lnTo>
                      <a:lnTo>
                        <a:pt x="441" y="454"/>
                      </a:lnTo>
                      <a:lnTo>
                        <a:pt x="448" y="445"/>
                      </a:lnTo>
                      <a:lnTo>
                        <a:pt x="457" y="438"/>
                      </a:lnTo>
                      <a:lnTo>
                        <a:pt x="466" y="434"/>
                      </a:lnTo>
                      <a:lnTo>
                        <a:pt x="475" y="432"/>
                      </a:lnTo>
                      <a:lnTo>
                        <a:pt x="486" y="431"/>
                      </a:lnTo>
                      <a:lnTo>
                        <a:pt x="495" y="429"/>
                      </a:lnTo>
                      <a:lnTo>
                        <a:pt x="504" y="427"/>
                      </a:lnTo>
                      <a:lnTo>
                        <a:pt x="511" y="425"/>
                      </a:lnTo>
                      <a:lnTo>
                        <a:pt x="521" y="422"/>
                      </a:lnTo>
                      <a:lnTo>
                        <a:pt x="528" y="418"/>
                      </a:lnTo>
                      <a:lnTo>
                        <a:pt x="533" y="414"/>
                      </a:lnTo>
                      <a:lnTo>
                        <a:pt x="544" y="407"/>
                      </a:lnTo>
                      <a:lnTo>
                        <a:pt x="553" y="402"/>
                      </a:lnTo>
                      <a:lnTo>
                        <a:pt x="560" y="396"/>
                      </a:lnTo>
                      <a:lnTo>
                        <a:pt x="571" y="391"/>
                      </a:lnTo>
                      <a:lnTo>
                        <a:pt x="580" y="384"/>
                      </a:lnTo>
                      <a:lnTo>
                        <a:pt x="588" y="375"/>
                      </a:lnTo>
                      <a:lnTo>
                        <a:pt x="593" y="367"/>
                      </a:lnTo>
                      <a:lnTo>
                        <a:pt x="593" y="360"/>
                      </a:lnTo>
                      <a:lnTo>
                        <a:pt x="589" y="355"/>
                      </a:lnTo>
                      <a:lnTo>
                        <a:pt x="582" y="349"/>
                      </a:lnTo>
                      <a:lnTo>
                        <a:pt x="575" y="344"/>
                      </a:lnTo>
                      <a:lnTo>
                        <a:pt x="570" y="342"/>
                      </a:lnTo>
                      <a:lnTo>
                        <a:pt x="562" y="340"/>
                      </a:lnTo>
                      <a:lnTo>
                        <a:pt x="551" y="337"/>
                      </a:lnTo>
                      <a:lnTo>
                        <a:pt x="544" y="333"/>
                      </a:lnTo>
                      <a:lnTo>
                        <a:pt x="544" y="324"/>
                      </a:lnTo>
                      <a:lnTo>
                        <a:pt x="550" y="313"/>
                      </a:lnTo>
                      <a:lnTo>
                        <a:pt x="555" y="302"/>
                      </a:lnTo>
                      <a:lnTo>
                        <a:pt x="560" y="297"/>
                      </a:lnTo>
                      <a:lnTo>
                        <a:pt x="570" y="299"/>
                      </a:lnTo>
                      <a:lnTo>
                        <a:pt x="580" y="302"/>
                      </a:lnTo>
                      <a:lnTo>
                        <a:pt x="595" y="304"/>
                      </a:lnTo>
                      <a:lnTo>
                        <a:pt x="606" y="306"/>
                      </a:lnTo>
                      <a:lnTo>
                        <a:pt x="611" y="306"/>
                      </a:lnTo>
                      <a:lnTo>
                        <a:pt x="613" y="304"/>
                      </a:lnTo>
                      <a:lnTo>
                        <a:pt x="617" y="299"/>
                      </a:lnTo>
                      <a:lnTo>
                        <a:pt x="618" y="289"/>
                      </a:lnTo>
                      <a:lnTo>
                        <a:pt x="622" y="275"/>
                      </a:lnTo>
                      <a:lnTo>
                        <a:pt x="626" y="261"/>
                      </a:lnTo>
                      <a:lnTo>
                        <a:pt x="628" y="248"/>
                      </a:lnTo>
                      <a:lnTo>
                        <a:pt x="626" y="237"/>
                      </a:lnTo>
                      <a:lnTo>
                        <a:pt x="624" y="224"/>
                      </a:lnTo>
                      <a:lnTo>
                        <a:pt x="620" y="210"/>
                      </a:lnTo>
                      <a:lnTo>
                        <a:pt x="620" y="192"/>
                      </a:lnTo>
                      <a:lnTo>
                        <a:pt x="624" y="172"/>
                      </a:lnTo>
                      <a:lnTo>
                        <a:pt x="631" y="156"/>
                      </a:lnTo>
                      <a:lnTo>
                        <a:pt x="637" y="143"/>
                      </a:lnTo>
                      <a:lnTo>
                        <a:pt x="644" y="134"/>
                      </a:lnTo>
                      <a:lnTo>
                        <a:pt x="653" y="125"/>
                      </a:lnTo>
                      <a:lnTo>
                        <a:pt x="658" y="119"/>
                      </a:lnTo>
                      <a:lnTo>
                        <a:pt x="666" y="114"/>
                      </a:lnTo>
                      <a:lnTo>
                        <a:pt x="673" y="108"/>
                      </a:lnTo>
                      <a:lnTo>
                        <a:pt x="682" y="103"/>
                      </a:lnTo>
                      <a:lnTo>
                        <a:pt x="689" y="98"/>
                      </a:lnTo>
                      <a:lnTo>
                        <a:pt x="697" y="92"/>
                      </a:lnTo>
                      <a:lnTo>
                        <a:pt x="704" y="85"/>
                      </a:lnTo>
                      <a:lnTo>
                        <a:pt x="707" y="79"/>
                      </a:lnTo>
                      <a:lnTo>
                        <a:pt x="709" y="69"/>
                      </a:lnTo>
                      <a:lnTo>
                        <a:pt x="704" y="63"/>
                      </a:lnTo>
                      <a:lnTo>
                        <a:pt x="695" y="63"/>
                      </a:lnTo>
                      <a:lnTo>
                        <a:pt x="684" y="65"/>
                      </a:lnTo>
                      <a:lnTo>
                        <a:pt x="673" y="65"/>
                      </a:lnTo>
                      <a:lnTo>
                        <a:pt x="660" y="63"/>
                      </a:lnTo>
                      <a:lnTo>
                        <a:pt x="648" y="61"/>
                      </a:lnTo>
                      <a:lnTo>
                        <a:pt x="638" y="60"/>
                      </a:lnTo>
                      <a:lnTo>
                        <a:pt x="629" y="60"/>
                      </a:lnTo>
                      <a:lnTo>
                        <a:pt x="622" y="60"/>
                      </a:lnTo>
                      <a:lnTo>
                        <a:pt x="617" y="65"/>
                      </a:lnTo>
                      <a:lnTo>
                        <a:pt x="611" y="72"/>
                      </a:lnTo>
                      <a:lnTo>
                        <a:pt x="608" y="76"/>
                      </a:lnTo>
                      <a:lnTo>
                        <a:pt x="602" y="78"/>
                      </a:lnTo>
                      <a:lnTo>
                        <a:pt x="595" y="79"/>
                      </a:lnTo>
                      <a:lnTo>
                        <a:pt x="588" y="81"/>
                      </a:lnTo>
                      <a:lnTo>
                        <a:pt x="579" y="81"/>
                      </a:lnTo>
                      <a:lnTo>
                        <a:pt x="571" y="81"/>
                      </a:lnTo>
                      <a:lnTo>
                        <a:pt x="562" y="81"/>
                      </a:lnTo>
                      <a:lnTo>
                        <a:pt x="555" y="81"/>
                      </a:lnTo>
                      <a:lnTo>
                        <a:pt x="540" y="79"/>
                      </a:lnTo>
                      <a:lnTo>
                        <a:pt x="526" y="78"/>
                      </a:lnTo>
                      <a:lnTo>
                        <a:pt x="513" y="76"/>
                      </a:lnTo>
                      <a:lnTo>
                        <a:pt x="502" y="76"/>
                      </a:lnTo>
                      <a:lnTo>
                        <a:pt x="497" y="76"/>
                      </a:lnTo>
                      <a:lnTo>
                        <a:pt x="501" y="74"/>
                      </a:lnTo>
                      <a:lnTo>
                        <a:pt x="510" y="70"/>
                      </a:lnTo>
                      <a:lnTo>
                        <a:pt x="521" y="61"/>
                      </a:lnTo>
                      <a:lnTo>
                        <a:pt x="531" y="52"/>
                      </a:lnTo>
                      <a:lnTo>
                        <a:pt x="542" y="47"/>
                      </a:lnTo>
                      <a:lnTo>
                        <a:pt x="553" y="45"/>
                      </a:lnTo>
                      <a:lnTo>
                        <a:pt x="564" y="43"/>
                      </a:lnTo>
                      <a:lnTo>
                        <a:pt x="577" y="43"/>
                      </a:lnTo>
                      <a:lnTo>
                        <a:pt x="593" y="45"/>
                      </a:lnTo>
                      <a:lnTo>
                        <a:pt x="606" y="49"/>
                      </a:lnTo>
                      <a:lnTo>
                        <a:pt x="611" y="49"/>
                      </a:lnTo>
                      <a:lnTo>
                        <a:pt x="602" y="34"/>
                      </a:lnTo>
                      <a:lnTo>
                        <a:pt x="589" y="20"/>
                      </a:lnTo>
                      <a:lnTo>
                        <a:pt x="577" y="11"/>
                      </a:lnTo>
                      <a:lnTo>
                        <a:pt x="566" y="5"/>
                      </a:lnTo>
                      <a:lnTo>
                        <a:pt x="560" y="3"/>
                      </a:lnTo>
                      <a:lnTo>
                        <a:pt x="551" y="3"/>
                      </a:lnTo>
                      <a:lnTo>
                        <a:pt x="542" y="2"/>
                      </a:lnTo>
                      <a:lnTo>
                        <a:pt x="531" y="0"/>
                      </a:lnTo>
                      <a:lnTo>
                        <a:pt x="521" y="0"/>
                      </a:lnTo>
                      <a:lnTo>
                        <a:pt x="508" y="0"/>
                      </a:lnTo>
                      <a:lnTo>
                        <a:pt x="495" y="0"/>
                      </a:lnTo>
                      <a:lnTo>
                        <a:pt x="482" y="2"/>
                      </a:lnTo>
                      <a:lnTo>
                        <a:pt x="470" y="3"/>
                      </a:lnTo>
                      <a:lnTo>
                        <a:pt x="457" y="5"/>
                      </a:lnTo>
                      <a:lnTo>
                        <a:pt x="443" y="5"/>
                      </a:lnTo>
                      <a:lnTo>
                        <a:pt x="430" y="5"/>
                      </a:lnTo>
                      <a:lnTo>
                        <a:pt x="417" y="7"/>
                      </a:lnTo>
                      <a:lnTo>
                        <a:pt x="406" y="7"/>
                      </a:lnTo>
                      <a:lnTo>
                        <a:pt x="397" y="7"/>
                      </a:lnTo>
                      <a:lnTo>
                        <a:pt x="390" y="9"/>
                      </a:lnTo>
                      <a:lnTo>
                        <a:pt x="377" y="14"/>
                      </a:lnTo>
                      <a:lnTo>
                        <a:pt x="366" y="20"/>
                      </a:lnTo>
                      <a:lnTo>
                        <a:pt x="355" y="25"/>
                      </a:lnTo>
                      <a:lnTo>
                        <a:pt x="345" y="27"/>
                      </a:lnTo>
                      <a:lnTo>
                        <a:pt x="335" y="27"/>
                      </a:lnTo>
                      <a:lnTo>
                        <a:pt x="330" y="29"/>
                      </a:lnTo>
                      <a:lnTo>
                        <a:pt x="325" y="32"/>
                      </a:lnTo>
                      <a:lnTo>
                        <a:pt x="316" y="36"/>
                      </a:lnTo>
                      <a:lnTo>
                        <a:pt x="310" y="41"/>
                      </a:lnTo>
                      <a:lnTo>
                        <a:pt x="312" y="47"/>
                      </a:lnTo>
                      <a:lnTo>
                        <a:pt x="317" y="56"/>
                      </a:lnTo>
                      <a:lnTo>
                        <a:pt x="321" y="65"/>
                      </a:lnTo>
                      <a:lnTo>
                        <a:pt x="319" y="70"/>
                      </a:lnTo>
                      <a:lnTo>
                        <a:pt x="312" y="70"/>
                      </a:lnTo>
                      <a:lnTo>
                        <a:pt x="301" y="70"/>
                      </a:lnTo>
                      <a:lnTo>
                        <a:pt x="288" y="72"/>
                      </a:lnTo>
                      <a:lnTo>
                        <a:pt x="276" y="76"/>
                      </a:lnTo>
                      <a:lnTo>
                        <a:pt x="267" y="76"/>
                      </a:lnTo>
                      <a:lnTo>
                        <a:pt x="257" y="76"/>
                      </a:lnTo>
                      <a:lnTo>
                        <a:pt x="250" y="74"/>
                      </a:lnTo>
                      <a:lnTo>
                        <a:pt x="241" y="74"/>
                      </a:lnTo>
                      <a:lnTo>
                        <a:pt x="228" y="76"/>
                      </a:lnTo>
                      <a:lnTo>
                        <a:pt x="218" y="78"/>
                      </a:lnTo>
                      <a:lnTo>
                        <a:pt x="212" y="79"/>
                      </a:lnTo>
                      <a:lnTo>
                        <a:pt x="207" y="79"/>
                      </a:lnTo>
                      <a:lnTo>
                        <a:pt x="194" y="78"/>
                      </a:lnTo>
                      <a:lnTo>
                        <a:pt x="178" y="78"/>
                      </a:lnTo>
                      <a:lnTo>
                        <a:pt x="163" y="81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77" name="Freeform 6"/>
                <p:cNvSpPr>
                  <a:spLocks noChangeAspect="1"/>
                </p:cNvSpPr>
                <p:nvPr/>
              </p:nvSpPr>
              <p:spPr>
                <a:xfrm>
                  <a:off x="629" y="30"/>
                  <a:ext cx="242" cy="157"/>
                </a:xfrm>
                <a:custGeom>
                  <a:avLst/>
                  <a:gdLst/>
                  <a:ahLst/>
                  <a:cxnLst>
                    <a:cxn ang="0">
                      <a:pos x="151" y="11"/>
                    </a:cxn>
                    <a:cxn ang="0">
                      <a:pos x="140" y="11"/>
                    </a:cxn>
                    <a:cxn ang="0">
                      <a:pos x="124" y="10"/>
                    </a:cxn>
                    <a:cxn ang="0">
                      <a:pos x="108" y="9"/>
                    </a:cxn>
                    <a:cxn ang="0">
                      <a:pos x="100" y="6"/>
                    </a:cxn>
                    <a:cxn ang="0">
                      <a:pos x="85" y="2"/>
                    </a:cxn>
                    <a:cxn ang="0">
                      <a:pos x="68" y="0"/>
                    </a:cxn>
                    <a:cxn ang="0">
                      <a:pos x="54" y="2"/>
                    </a:cxn>
                    <a:cxn ang="0">
                      <a:pos x="46" y="8"/>
                    </a:cxn>
                    <a:cxn ang="0">
                      <a:pos x="38" y="11"/>
                    </a:cxn>
                    <a:cxn ang="0">
                      <a:pos x="29" y="14"/>
                    </a:cxn>
                    <a:cxn ang="0">
                      <a:pos x="21" y="17"/>
                    </a:cxn>
                    <a:cxn ang="0">
                      <a:pos x="13" y="20"/>
                    </a:cxn>
                    <a:cxn ang="0">
                      <a:pos x="3" y="20"/>
                    </a:cxn>
                    <a:cxn ang="0">
                      <a:pos x="1" y="29"/>
                    </a:cxn>
                    <a:cxn ang="0">
                      <a:pos x="8" y="38"/>
                    </a:cxn>
                    <a:cxn ang="0">
                      <a:pos x="15" y="44"/>
                    </a:cxn>
                    <a:cxn ang="0">
                      <a:pos x="25" y="47"/>
                    </a:cxn>
                    <a:cxn ang="0">
                      <a:pos x="33" y="56"/>
                    </a:cxn>
                    <a:cxn ang="0">
                      <a:pos x="38" y="69"/>
                    </a:cxn>
                    <a:cxn ang="0">
                      <a:pos x="26" y="80"/>
                    </a:cxn>
                    <a:cxn ang="0">
                      <a:pos x="21" y="96"/>
                    </a:cxn>
                    <a:cxn ang="0">
                      <a:pos x="19" y="118"/>
                    </a:cxn>
                    <a:cxn ang="0">
                      <a:pos x="40" y="120"/>
                    </a:cxn>
                    <a:cxn ang="0">
                      <a:pos x="46" y="124"/>
                    </a:cxn>
                    <a:cxn ang="0">
                      <a:pos x="52" y="121"/>
                    </a:cxn>
                    <a:cxn ang="0">
                      <a:pos x="59" y="115"/>
                    </a:cxn>
                    <a:cxn ang="0">
                      <a:pos x="66" y="107"/>
                    </a:cxn>
                    <a:cxn ang="0">
                      <a:pos x="71" y="100"/>
                    </a:cxn>
                    <a:cxn ang="0">
                      <a:pos x="72" y="93"/>
                    </a:cxn>
                    <a:cxn ang="0">
                      <a:pos x="72" y="80"/>
                    </a:cxn>
                    <a:cxn ang="0">
                      <a:pos x="75" y="66"/>
                    </a:cxn>
                    <a:cxn ang="0">
                      <a:pos x="81" y="53"/>
                    </a:cxn>
                    <a:cxn ang="0">
                      <a:pos x="89" y="56"/>
                    </a:cxn>
                    <a:cxn ang="0">
                      <a:pos x="95" y="67"/>
                    </a:cxn>
                    <a:cxn ang="0">
                      <a:pos x="97" y="79"/>
                    </a:cxn>
                    <a:cxn ang="0">
                      <a:pos x="101" y="82"/>
                    </a:cxn>
                    <a:cxn ang="0">
                      <a:pos x="111" y="75"/>
                    </a:cxn>
                    <a:cxn ang="0">
                      <a:pos x="119" y="58"/>
                    </a:cxn>
                    <a:cxn ang="0">
                      <a:pos x="129" y="38"/>
                    </a:cxn>
                    <a:cxn ang="0">
                      <a:pos x="144" y="20"/>
                    </a:cxn>
                  </a:cxnLst>
                  <a:rect l="0" t="0" r="0" b="0"/>
                  <a:pathLst>
                    <a:path w="384" h="198">
                      <a:moveTo>
                        <a:pt x="383" y="20"/>
                      </a:moveTo>
                      <a:lnTo>
                        <a:pt x="381" y="18"/>
                      </a:lnTo>
                      <a:lnTo>
                        <a:pt x="370" y="18"/>
                      </a:lnTo>
                      <a:lnTo>
                        <a:pt x="352" y="18"/>
                      </a:lnTo>
                      <a:lnTo>
                        <a:pt x="332" y="18"/>
                      </a:lnTo>
                      <a:lnTo>
                        <a:pt x="311" y="16"/>
                      </a:lnTo>
                      <a:lnTo>
                        <a:pt x="291" y="16"/>
                      </a:lnTo>
                      <a:lnTo>
                        <a:pt x="272" y="14"/>
                      </a:lnTo>
                      <a:lnTo>
                        <a:pt x="262" y="13"/>
                      </a:lnTo>
                      <a:lnTo>
                        <a:pt x="251" y="9"/>
                      </a:lnTo>
                      <a:lnTo>
                        <a:pt x="234" y="7"/>
                      </a:lnTo>
                      <a:lnTo>
                        <a:pt x="214" y="3"/>
                      </a:lnTo>
                      <a:lnTo>
                        <a:pt x="193" y="2"/>
                      </a:lnTo>
                      <a:lnTo>
                        <a:pt x="171" y="0"/>
                      </a:lnTo>
                      <a:lnTo>
                        <a:pt x="153" y="2"/>
                      </a:lnTo>
                      <a:lnTo>
                        <a:pt x="136" y="3"/>
                      </a:lnTo>
                      <a:lnTo>
                        <a:pt x="126" y="7"/>
                      </a:lnTo>
                      <a:lnTo>
                        <a:pt x="116" y="13"/>
                      </a:lnTo>
                      <a:lnTo>
                        <a:pt x="106" y="16"/>
                      </a:lnTo>
                      <a:lnTo>
                        <a:pt x="95" y="18"/>
                      </a:lnTo>
                      <a:lnTo>
                        <a:pt x="84" y="20"/>
                      </a:lnTo>
                      <a:lnTo>
                        <a:pt x="73" y="23"/>
                      </a:lnTo>
                      <a:lnTo>
                        <a:pt x="62" y="25"/>
                      </a:lnTo>
                      <a:lnTo>
                        <a:pt x="53" y="27"/>
                      </a:lnTo>
                      <a:lnTo>
                        <a:pt x="46" y="29"/>
                      </a:lnTo>
                      <a:lnTo>
                        <a:pt x="33" y="32"/>
                      </a:lnTo>
                      <a:lnTo>
                        <a:pt x="18" y="32"/>
                      </a:lnTo>
                      <a:lnTo>
                        <a:pt x="8" y="32"/>
                      </a:lnTo>
                      <a:lnTo>
                        <a:pt x="0" y="38"/>
                      </a:lnTo>
                      <a:lnTo>
                        <a:pt x="2" y="47"/>
                      </a:lnTo>
                      <a:lnTo>
                        <a:pt x="9" y="54"/>
                      </a:lnTo>
                      <a:lnTo>
                        <a:pt x="20" y="60"/>
                      </a:lnTo>
                      <a:lnTo>
                        <a:pt x="29" y="65"/>
                      </a:lnTo>
                      <a:lnTo>
                        <a:pt x="38" y="69"/>
                      </a:lnTo>
                      <a:lnTo>
                        <a:pt x="49" y="70"/>
                      </a:lnTo>
                      <a:lnTo>
                        <a:pt x="62" y="74"/>
                      </a:lnTo>
                      <a:lnTo>
                        <a:pt x="73" y="79"/>
                      </a:lnTo>
                      <a:lnTo>
                        <a:pt x="84" y="89"/>
                      </a:lnTo>
                      <a:lnTo>
                        <a:pt x="93" y="99"/>
                      </a:lnTo>
                      <a:lnTo>
                        <a:pt x="95" y="110"/>
                      </a:lnTo>
                      <a:lnTo>
                        <a:pt x="84" y="119"/>
                      </a:lnTo>
                      <a:lnTo>
                        <a:pt x="67" y="128"/>
                      </a:lnTo>
                      <a:lnTo>
                        <a:pt x="58" y="141"/>
                      </a:lnTo>
                      <a:lnTo>
                        <a:pt x="53" y="152"/>
                      </a:lnTo>
                      <a:lnTo>
                        <a:pt x="51" y="157"/>
                      </a:lnTo>
                      <a:lnTo>
                        <a:pt x="48" y="188"/>
                      </a:lnTo>
                      <a:lnTo>
                        <a:pt x="96" y="188"/>
                      </a:lnTo>
                      <a:lnTo>
                        <a:pt x="100" y="190"/>
                      </a:lnTo>
                      <a:lnTo>
                        <a:pt x="107" y="194"/>
                      </a:lnTo>
                      <a:lnTo>
                        <a:pt x="116" y="197"/>
                      </a:lnTo>
                      <a:lnTo>
                        <a:pt x="126" y="195"/>
                      </a:lnTo>
                      <a:lnTo>
                        <a:pt x="131" y="192"/>
                      </a:lnTo>
                      <a:lnTo>
                        <a:pt x="138" y="188"/>
                      </a:lnTo>
                      <a:lnTo>
                        <a:pt x="147" y="183"/>
                      </a:lnTo>
                      <a:lnTo>
                        <a:pt x="156" y="175"/>
                      </a:lnTo>
                      <a:lnTo>
                        <a:pt x="167" y="170"/>
                      </a:lnTo>
                      <a:lnTo>
                        <a:pt x="175" y="165"/>
                      </a:lnTo>
                      <a:lnTo>
                        <a:pt x="180" y="159"/>
                      </a:lnTo>
                      <a:lnTo>
                        <a:pt x="182" y="156"/>
                      </a:lnTo>
                      <a:lnTo>
                        <a:pt x="182" y="148"/>
                      </a:lnTo>
                      <a:lnTo>
                        <a:pt x="180" y="139"/>
                      </a:lnTo>
                      <a:lnTo>
                        <a:pt x="182" y="128"/>
                      </a:lnTo>
                      <a:lnTo>
                        <a:pt x="184" y="118"/>
                      </a:lnTo>
                      <a:lnTo>
                        <a:pt x="189" y="105"/>
                      </a:lnTo>
                      <a:lnTo>
                        <a:pt x="196" y="92"/>
                      </a:lnTo>
                      <a:lnTo>
                        <a:pt x="204" y="85"/>
                      </a:lnTo>
                      <a:lnTo>
                        <a:pt x="213" y="83"/>
                      </a:lnTo>
                      <a:lnTo>
                        <a:pt x="223" y="89"/>
                      </a:lnTo>
                      <a:lnTo>
                        <a:pt x="233" y="98"/>
                      </a:lnTo>
                      <a:lnTo>
                        <a:pt x="240" y="107"/>
                      </a:lnTo>
                      <a:lnTo>
                        <a:pt x="243" y="118"/>
                      </a:lnTo>
                      <a:lnTo>
                        <a:pt x="245" y="125"/>
                      </a:lnTo>
                      <a:lnTo>
                        <a:pt x="249" y="128"/>
                      </a:lnTo>
                      <a:lnTo>
                        <a:pt x="256" y="130"/>
                      </a:lnTo>
                      <a:lnTo>
                        <a:pt x="269" y="125"/>
                      </a:lnTo>
                      <a:lnTo>
                        <a:pt x="280" y="118"/>
                      </a:lnTo>
                      <a:lnTo>
                        <a:pt x="289" y="107"/>
                      </a:lnTo>
                      <a:lnTo>
                        <a:pt x="300" y="92"/>
                      </a:lnTo>
                      <a:lnTo>
                        <a:pt x="312" y="78"/>
                      </a:lnTo>
                      <a:lnTo>
                        <a:pt x="325" y="61"/>
                      </a:lnTo>
                      <a:lnTo>
                        <a:pt x="341" y="45"/>
                      </a:lnTo>
                      <a:lnTo>
                        <a:pt x="361" y="31"/>
                      </a:lnTo>
                      <a:lnTo>
                        <a:pt x="383" y="20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78" name="Freeform 7"/>
                <p:cNvSpPr>
                  <a:spLocks noChangeAspect="1"/>
                </p:cNvSpPr>
                <p:nvPr/>
              </p:nvSpPr>
              <p:spPr>
                <a:xfrm>
                  <a:off x="1272" y="99"/>
                  <a:ext cx="1498" cy="503"/>
                </a:xfrm>
                <a:custGeom>
                  <a:avLst/>
                  <a:gdLst/>
                  <a:ahLst/>
                  <a:cxnLst>
                    <a:cxn ang="0">
                      <a:pos x="713" y="337"/>
                    </a:cxn>
                    <a:cxn ang="0">
                      <a:pos x="693" y="295"/>
                    </a:cxn>
                    <a:cxn ang="0">
                      <a:pos x="725" y="255"/>
                    </a:cxn>
                    <a:cxn ang="0">
                      <a:pos x="744" y="271"/>
                    </a:cxn>
                    <a:cxn ang="0">
                      <a:pos x="769" y="270"/>
                    </a:cxn>
                    <a:cxn ang="0">
                      <a:pos x="791" y="252"/>
                    </a:cxn>
                    <a:cxn ang="0">
                      <a:pos x="812" y="248"/>
                    </a:cxn>
                    <a:cxn ang="0">
                      <a:pos x="795" y="278"/>
                    </a:cxn>
                    <a:cxn ang="0">
                      <a:pos x="786" y="313"/>
                    </a:cxn>
                    <a:cxn ang="0">
                      <a:pos x="803" y="345"/>
                    </a:cxn>
                    <a:cxn ang="0">
                      <a:pos x="824" y="311"/>
                    </a:cxn>
                    <a:cxn ang="0">
                      <a:pos x="840" y="260"/>
                    </a:cxn>
                    <a:cxn ang="0">
                      <a:pos x="882" y="241"/>
                    </a:cxn>
                    <a:cxn ang="0">
                      <a:pos x="907" y="202"/>
                    </a:cxn>
                    <a:cxn ang="0">
                      <a:pos x="941" y="169"/>
                    </a:cxn>
                    <a:cxn ang="0">
                      <a:pos x="921" y="171"/>
                    </a:cxn>
                    <a:cxn ang="0">
                      <a:pos x="900" y="157"/>
                    </a:cxn>
                    <a:cxn ang="0">
                      <a:pos x="872" y="136"/>
                    </a:cxn>
                    <a:cxn ang="0">
                      <a:pos x="846" y="148"/>
                    </a:cxn>
                    <a:cxn ang="0">
                      <a:pos x="796" y="126"/>
                    </a:cxn>
                    <a:cxn ang="0">
                      <a:pos x="746" y="94"/>
                    </a:cxn>
                    <a:cxn ang="0">
                      <a:pos x="730" y="78"/>
                    </a:cxn>
                    <a:cxn ang="0">
                      <a:pos x="693" y="100"/>
                    </a:cxn>
                    <a:cxn ang="0">
                      <a:pos x="637" y="89"/>
                    </a:cxn>
                    <a:cxn ang="0">
                      <a:pos x="585" y="76"/>
                    </a:cxn>
                    <a:cxn ang="0">
                      <a:pos x="547" y="87"/>
                    </a:cxn>
                    <a:cxn ang="0">
                      <a:pos x="548" y="56"/>
                    </a:cxn>
                    <a:cxn ang="0">
                      <a:pos x="533" y="7"/>
                    </a:cxn>
                    <a:cxn ang="0">
                      <a:pos x="508" y="13"/>
                    </a:cxn>
                    <a:cxn ang="0">
                      <a:pos x="489" y="33"/>
                    </a:cxn>
                    <a:cxn ang="0">
                      <a:pos x="458" y="40"/>
                    </a:cxn>
                    <a:cxn ang="0">
                      <a:pos x="425" y="60"/>
                    </a:cxn>
                    <a:cxn ang="0">
                      <a:pos x="404" y="103"/>
                    </a:cxn>
                    <a:cxn ang="0">
                      <a:pos x="383" y="108"/>
                    </a:cxn>
                    <a:cxn ang="0">
                      <a:pos x="353" y="105"/>
                    </a:cxn>
                    <a:cxn ang="0">
                      <a:pos x="329" y="132"/>
                    </a:cxn>
                    <a:cxn ang="0">
                      <a:pos x="298" y="151"/>
                    </a:cxn>
                    <a:cxn ang="0">
                      <a:pos x="262" y="148"/>
                    </a:cxn>
                    <a:cxn ang="0">
                      <a:pos x="234" y="184"/>
                    </a:cxn>
                    <a:cxn ang="0">
                      <a:pos x="198" y="190"/>
                    </a:cxn>
                    <a:cxn ang="0">
                      <a:pos x="196" y="163"/>
                    </a:cxn>
                    <a:cxn ang="0">
                      <a:pos x="166" y="151"/>
                    </a:cxn>
                    <a:cxn ang="0">
                      <a:pos x="147" y="113"/>
                    </a:cxn>
                    <a:cxn ang="0">
                      <a:pos x="113" y="100"/>
                    </a:cxn>
                    <a:cxn ang="0">
                      <a:pos x="74" y="147"/>
                    </a:cxn>
                    <a:cxn ang="0">
                      <a:pos x="36" y="199"/>
                    </a:cxn>
                    <a:cxn ang="0">
                      <a:pos x="37" y="275"/>
                    </a:cxn>
                    <a:cxn ang="0">
                      <a:pos x="64" y="288"/>
                    </a:cxn>
                    <a:cxn ang="0">
                      <a:pos x="86" y="256"/>
                    </a:cxn>
                    <a:cxn ang="0">
                      <a:pos x="89" y="194"/>
                    </a:cxn>
                    <a:cxn ang="0">
                      <a:pos x="111" y="169"/>
                    </a:cxn>
                    <a:cxn ang="0">
                      <a:pos x="120" y="179"/>
                    </a:cxn>
                    <a:cxn ang="0">
                      <a:pos x="102" y="221"/>
                    </a:cxn>
                    <a:cxn ang="0">
                      <a:pos x="137" y="224"/>
                    </a:cxn>
                    <a:cxn ang="0">
                      <a:pos x="162" y="230"/>
                    </a:cxn>
                    <a:cxn ang="0">
                      <a:pos x="153" y="256"/>
                    </a:cxn>
                    <a:cxn ang="0">
                      <a:pos x="141" y="264"/>
                    </a:cxn>
                    <a:cxn ang="0">
                      <a:pos x="112" y="269"/>
                    </a:cxn>
                    <a:cxn ang="0">
                      <a:pos x="79" y="307"/>
                    </a:cxn>
                    <a:cxn ang="0">
                      <a:pos x="32" y="331"/>
                    </a:cxn>
                    <a:cxn ang="0">
                      <a:pos x="13" y="367"/>
                    </a:cxn>
                    <a:cxn ang="0">
                      <a:pos x="0" y="398"/>
                    </a:cxn>
                  </a:cxnLst>
                  <a:rect l="0" t="0" r="0" b="0"/>
                  <a:pathLst>
                    <a:path w="2379" h="634">
                      <a:moveTo>
                        <a:pt x="1758" y="633"/>
                      </a:moveTo>
                      <a:lnTo>
                        <a:pt x="1769" y="613"/>
                      </a:lnTo>
                      <a:lnTo>
                        <a:pt x="1779" y="588"/>
                      </a:lnTo>
                      <a:lnTo>
                        <a:pt x="1789" y="565"/>
                      </a:lnTo>
                      <a:lnTo>
                        <a:pt x="1796" y="550"/>
                      </a:lnTo>
                      <a:lnTo>
                        <a:pt x="1798" y="536"/>
                      </a:lnTo>
                      <a:lnTo>
                        <a:pt x="1792" y="517"/>
                      </a:lnTo>
                      <a:lnTo>
                        <a:pt x="1779" y="503"/>
                      </a:lnTo>
                      <a:lnTo>
                        <a:pt x="1758" y="498"/>
                      </a:lnTo>
                      <a:lnTo>
                        <a:pt x="1740" y="494"/>
                      </a:lnTo>
                      <a:lnTo>
                        <a:pt x="1738" y="483"/>
                      </a:lnTo>
                      <a:lnTo>
                        <a:pt x="1747" y="469"/>
                      </a:lnTo>
                      <a:lnTo>
                        <a:pt x="1763" y="450"/>
                      </a:lnTo>
                      <a:lnTo>
                        <a:pt x="1774" y="441"/>
                      </a:lnTo>
                      <a:lnTo>
                        <a:pt x="1787" y="431"/>
                      </a:lnTo>
                      <a:lnTo>
                        <a:pt x="1801" y="421"/>
                      </a:lnTo>
                      <a:lnTo>
                        <a:pt x="1816" y="412"/>
                      </a:lnTo>
                      <a:lnTo>
                        <a:pt x="1828" y="405"/>
                      </a:lnTo>
                      <a:lnTo>
                        <a:pt x="1841" y="400"/>
                      </a:lnTo>
                      <a:lnTo>
                        <a:pt x="1850" y="400"/>
                      </a:lnTo>
                      <a:lnTo>
                        <a:pt x="1854" y="402"/>
                      </a:lnTo>
                      <a:lnTo>
                        <a:pt x="1859" y="414"/>
                      </a:lnTo>
                      <a:lnTo>
                        <a:pt x="1868" y="425"/>
                      </a:lnTo>
                      <a:lnTo>
                        <a:pt x="1877" y="431"/>
                      </a:lnTo>
                      <a:lnTo>
                        <a:pt x="1886" y="427"/>
                      </a:lnTo>
                      <a:lnTo>
                        <a:pt x="1899" y="416"/>
                      </a:lnTo>
                      <a:lnTo>
                        <a:pt x="1916" y="409"/>
                      </a:lnTo>
                      <a:lnTo>
                        <a:pt x="1932" y="409"/>
                      </a:lnTo>
                      <a:lnTo>
                        <a:pt x="1939" y="416"/>
                      </a:lnTo>
                      <a:lnTo>
                        <a:pt x="1941" y="429"/>
                      </a:lnTo>
                      <a:lnTo>
                        <a:pt x="1946" y="438"/>
                      </a:lnTo>
                      <a:lnTo>
                        <a:pt x="1955" y="440"/>
                      </a:lnTo>
                      <a:lnTo>
                        <a:pt x="1968" y="431"/>
                      </a:lnTo>
                      <a:lnTo>
                        <a:pt x="1975" y="421"/>
                      </a:lnTo>
                      <a:lnTo>
                        <a:pt x="1984" y="411"/>
                      </a:lnTo>
                      <a:lnTo>
                        <a:pt x="1994" y="400"/>
                      </a:lnTo>
                      <a:lnTo>
                        <a:pt x="2004" y="389"/>
                      </a:lnTo>
                      <a:lnTo>
                        <a:pt x="2013" y="380"/>
                      </a:lnTo>
                      <a:lnTo>
                        <a:pt x="2023" y="374"/>
                      </a:lnTo>
                      <a:lnTo>
                        <a:pt x="2032" y="373"/>
                      </a:lnTo>
                      <a:lnTo>
                        <a:pt x="2039" y="378"/>
                      </a:lnTo>
                      <a:lnTo>
                        <a:pt x="2048" y="393"/>
                      </a:lnTo>
                      <a:lnTo>
                        <a:pt x="2048" y="402"/>
                      </a:lnTo>
                      <a:lnTo>
                        <a:pt x="2041" y="409"/>
                      </a:lnTo>
                      <a:lnTo>
                        <a:pt x="2030" y="421"/>
                      </a:lnTo>
                      <a:lnTo>
                        <a:pt x="2023" y="429"/>
                      </a:lnTo>
                      <a:lnTo>
                        <a:pt x="2013" y="436"/>
                      </a:lnTo>
                      <a:lnTo>
                        <a:pt x="2004" y="441"/>
                      </a:lnTo>
                      <a:lnTo>
                        <a:pt x="1995" y="447"/>
                      </a:lnTo>
                      <a:lnTo>
                        <a:pt x="1986" y="454"/>
                      </a:lnTo>
                      <a:lnTo>
                        <a:pt x="1979" y="460"/>
                      </a:lnTo>
                      <a:lnTo>
                        <a:pt x="1975" y="467"/>
                      </a:lnTo>
                      <a:lnTo>
                        <a:pt x="1977" y="474"/>
                      </a:lnTo>
                      <a:lnTo>
                        <a:pt x="1983" y="496"/>
                      </a:lnTo>
                      <a:lnTo>
                        <a:pt x="1986" y="523"/>
                      </a:lnTo>
                      <a:lnTo>
                        <a:pt x="1990" y="546"/>
                      </a:lnTo>
                      <a:lnTo>
                        <a:pt x="2001" y="559"/>
                      </a:lnTo>
                      <a:lnTo>
                        <a:pt x="2008" y="559"/>
                      </a:lnTo>
                      <a:lnTo>
                        <a:pt x="2017" y="555"/>
                      </a:lnTo>
                      <a:lnTo>
                        <a:pt x="2026" y="548"/>
                      </a:lnTo>
                      <a:lnTo>
                        <a:pt x="2037" y="541"/>
                      </a:lnTo>
                      <a:lnTo>
                        <a:pt x="2046" y="530"/>
                      </a:lnTo>
                      <a:lnTo>
                        <a:pt x="2053" y="521"/>
                      </a:lnTo>
                      <a:lnTo>
                        <a:pt x="2062" y="514"/>
                      </a:lnTo>
                      <a:lnTo>
                        <a:pt x="2068" y="507"/>
                      </a:lnTo>
                      <a:lnTo>
                        <a:pt x="2077" y="494"/>
                      </a:lnTo>
                      <a:lnTo>
                        <a:pt x="2086" y="476"/>
                      </a:lnTo>
                      <a:lnTo>
                        <a:pt x="2090" y="460"/>
                      </a:lnTo>
                      <a:lnTo>
                        <a:pt x="2091" y="445"/>
                      </a:lnTo>
                      <a:lnTo>
                        <a:pt x="2095" y="434"/>
                      </a:lnTo>
                      <a:lnTo>
                        <a:pt x="2102" y="423"/>
                      </a:lnTo>
                      <a:lnTo>
                        <a:pt x="2119" y="414"/>
                      </a:lnTo>
                      <a:lnTo>
                        <a:pt x="2140" y="407"/>
                      </a:lnTo>
                      <a:lnTo>
                        <a:pt x="2155" y="403"/>
                      </a:lnTo>
                      <a:lnTo>
                        <a:pt x="2171" y="400"/>
                      </a:lnTo>
                      <a:lnTo>
                        <a:pt x="2189" y="394"/>
                      </a:lnTo>
                      <a:lnTo>
                        <a:pt x="2206" y="389"/>
                      </a:lnTo>
                      <a:lnTo>
                        <a:pt x="2224" y="383"/>
                      </a:lnTo>
                      <a:lnTo>
                        <a:pt x="2238" y="378"/>
                      </a:lnTo>
                      <a:lnTo>
                        <a:pt x="2249" y="371"/>
                      </a:lnTo>
                      <a:lnTo>
                        <a:pt x="2255" y="364"/>
                      </a:lnTo>
                      <a:lnTo>
                        <a:pt x="2264" y="349"/>
                      </a:lnTo>
                      <a:lnTo>
                        <a:pt x="2277" y="333"/>
                      </a:lnTo>
                      <a:lnTo>
                        <a:pt x="2287" y="322"/>
                      </a:lnTo>
                      <a:lnTo>
                        <a:pt x="2293" y="316"/>
                      </a:lnTo>
                      <a:lnTo>
                        <a:pt x="2351" y="360"/>
                      </a:lnTo>
                      <a:lnTo>
                        <a:pt x="2358" y="338"/>
                      </a:lnTo>
                      <a:lnTo>
                        <a:pt x="2369" y="311"/>
                      </a:lnTo>
                      <a:lnTo>
                        <a:pt x="2378" y="284"/>
                      </a:lnTo>
                      <a:lnTo>
                        <a:pt x="2374" y="269"/>
                      </a:lnTo>
                      <a:lnTo>
                        <a:pt x="2367" y="266"/>
                      </a:lnTo>
                      <a:lnTo>
                        <a:pt x="2360" y="266"/>
                      </a:lnTo>
                      <a:lnTo>
                        <a:pt x="2349" y="266"/>
                      </a:lnTo>
                      <a:lnTo>
                        <a:pt x="2340" y="268"/>
                      </a:lnTo>
                      <a:lnTo>
                        <a:pt x="2331" y="269"/>
                      </a:lnTo>
                      <a:lnTo>
                        <a:pt x="2324" y="271"/>
                      </a:lnTo>
                      <a:lnTo>
                        <a:pt x="2318" y="273"/>
                      </a:lnTo>
                      <a:lnTo>
                        <a:pt x="2316" y="273"/>
                      </a:lnTo>
                      <a:lnTo>
                        <a:pt x="2311" y="273"/>
                      </a:lnTo>
                      <a:lnTo>
                        <a:pt x="2298" y="269"/>
                      </a:lnTo>
                      <a:lnTo>
                        <a:pt x="2282" y="262"/>
                      </a:lnTo>
                      <a:lnTo>
                        <a:pt x="2269" y="249"/>
                      </a:lnTo>
                      <a:lnTo>
                        <a:pt x="2262" y="242"/>
                      </a:lnTo>
                      <a:lnTo>
                        <a:pt x="2251" y="235"/>
                      </a:lnTo>
                      <a:lnTo>
                        <a:pt x="2238" y="228"/>
                      </a:lnTo>
                      <a:lnTo>
                        <a:pt x="2224" y="221"/>
                      </a:lnTo>
                      <a:lnTo>
                        <a:pt x="2211" y="217"/>
                      </a:lnTo>
                      <a:lnTo>
                        <a:pt x="2199" y="215"/>
                      </a:lnTo>
                      <a:lnTo>
                        <a:pt x="2188" y="215"/>
                      </a:lnTo>
                      <a:lnTo>
                        <a:pt x="2182" y="221"/>
                      </a:lnTo>
                      <a:lnTo>
                        <a:pt x="2177" y="228"/>
                      </a:lnTo>
                      <a:lnTo>
                        <a:pt x="2166" y="231"/>
                      </a:lnTo>
                      <a:lnTo>
                        <a:pt x="2151" y="235"/>
                      </a:lnTo>
                      <a:lnTo>
                        <a:pt x="2135" y="235"/>
                      </a:lnTo>
                      <a:lnTo>
                        <a:pt x="2115" y="235"/>
                      </a:lnTo>
                      <a:lnTo>
                        <a:pt x="2095" y="231"/>
                      </a:lnTo>
                      <a:lnTo>
                        <a:pt x="2073" y="228"/>
                      </a:lnTo>
                      <a:lnTo>
                        <a:pt x="2053" y="221"/>
                      </a:lnTo>
                      <a:lnTo>
                        <a:pt x="2032" y="211"/>
                      </a:lnTo>
                      <a:lnTo>
                        <a:pt x="2008" y="201"/>
                      </a:lnTo>
                      <a:lnTo>
                        <a:pt x="1983" y="188"/>
                      </a:lnTo>
                      <a:lnTo>
                        <a:pt x="1959" y="177"/>
                      </a:lnTo>
                      <a:lnTo>
                        <a:pt x="1934" y="164"/>
                      </a:lnTo>
                      <a:lnTo>
                        <a:pt x="1914" y="155"/>
                      </a:lnTo>
                      <a:lnTo>
                        <a:pt x="1894" y="150"/>
                      </a:lnTo>
                      <a:lnTo>
                        <a:pt x="1881" y="150"/>
                      </a:lnTo>
                      <a:lnTo>
                        <a:pt x="1872" y="150"/>
                      </a:lnTo>
                      <a:lnTo>
                        <a:pt x="1867" y="144"/>
                      </a:lnTo>
                      <a:lnTo>
                        <a:pt x="1861" y="139"/>
                      </a:lnTo>
                      <a:lnTo>
                        <a:pt x="1856" y="132"/>
                      </a:lnTo>
                      <a:lnTo>
                        <a:pt x="1850" y="126"/>
                      </a:lnTo>
                      <a:lnTo>
                        <a:pt x="1843" y="123"/>
                      </a:lnTo>
                      <a:lnTo>
                        <a:pt x="1834" y="121"/>
                      </a:lnTo>
                      <a:lnTo>
                        <a:pt x="1819" y="126"/>
                      </a:lnTo>
                      <a:lnTo>
                        <a:pt x="1803" y="134"/>
                      </a:lnTo>
                      <a:lnTo>
                        <a:pt x="1785" y="143"/>
                      </a:lnTo>
                      <a:lnTo>
                        <a:pt x="1767" y="152"/>
                      </a:lnTo>
                      <a:lnTo>
                        <a:pt x="1747" y="159"/>
                      </a:lnTo>
                      <a:lnTo>
                        <a:pt x="1727" y="164"/>
                      </a:lnTo>
                      <a:lnTo>
                        <a:pt x="1705" y="166"/>
                      </a:lnTo>
                      <a:lnTo>
                        <a:pt x="1681" y="164"/>
                      </a:lnTo>
                      <a:lnTo>
                        <a:pt x="1658" y="159"/>
                      </a:lnTo>
                      <a:lnTo>
                        <a:pt x="1633" y="150"/>
                      </a:lnTo>
                      <a:lnTo>
                        <a:pt x="1607" y="141"/>
                      </a:lnTo>
                      <a:lnTo>
                        <a:pt x="1580" y="134"/>
                      </a:lnTo>
                      <a:lnTo>
                        <a:pt x="1556" y="126"/>
                      </a:lnTo>
                      <a:lnTo>
                        <a:pt x="1531" y="121"/>
                      </a:lnTo>
                      <a:lnTo>
                        <a:pt x="1509" y="117"/>
                      </a:lnTo>
                      <a:lnTo>
                        <a:pt x="1491" y="117"/>
                      </a:lnTo>
                      <a:lnTo>
                        <a:pt x="1475" y="121"/>
                      </a:lnTo>
                      <a:lnTo>
                        <a:pt x="1460" y="126"/>
                      </a:lnTo>
                      <a:lnTo>
                        <a:pt x="1442" y="130"/>
                      </a:lnTo>
                      <a:lnTo>
                        <a:pt x="1426" y="134"/>
                      </a:lnTo>
                      <a:lnTo>
                        <a:pt x="1408" y="135"/>
                      </a:lnTo>
                      <a:lnTo>
                        <a:pt x="1391" y="139"/>
                      </a:lnTo>
                      <a:lnTo>
                        <a:pt x="1379" y="139"/>
                      </a:lnTo>
                      <a:lnTo>
                        <a:pt x="1371" y="141"/>
                      </a:lnTo>
                      <a:lnTo>
                        <a:pt x="1368" y="141"/>
                      </a:lnTo>
                      <a:lnTo>
                        <a:pt x="1382" y="125"/>
                      </a:lnTo>
                      <a:lnTo>
                        <a:pt x="1386" y="106"/>
                      </a:lnTo>
                      <a:lnTo>
                        <a:pt x="1384" y="94"/>
                      </a:lnTo>
                      <a:lnTo>
                        <a:pt x="1382" y="88"/>
                      </a:lnTo>
                      <a:lnTo>
                        <a:pt x="1424" y="74"/>
                      </a:lnTo>
                      <a:lnTo>
                        <a:pt x="1406" y="61"/>
                      </a:lnTo>
                      <a:lnTo>
                        <a:pt x="1389" y="49"/>
                      </a:lnTo>
                      <a:lnTo>
                        <a:pt x="1373" y="34"/>
                      </a:lnTo>
                      <a:lnTo>
                        <a:pt x="1359" y="21"/>
                      </a:lnTo>
                      <a:lnTo>
                        <a:pt x="1344" y="11"/>
                      </a:lnTo>
                      <a:lnTo>
                        <a:pt x="1331" y="3"/>
                      </a:lnTo>
                      <a:lnTo>
                        <a:pt x="1319" y="0"/>
                      </a:lnTo>
                      <a:lnTo>
                        <a:pt x="1310" y="1"/>
                      </a:lnTo>
                      <a:lnTo>
                        <a:pt x="1301" y="7"/>
                      </a:lnTo>
                      <a:lnTo>
                        <a:pt x="1291" y="14"/>
                      </a:lnTo>
                      <a:lnTo>
                        <a:pt x="1282" y="21"/>
                      </a:lnTo>
                      <a:lnTo>
                        <a:pt x="1275" y="30"/>
                      </a:lnTo>
                      <a:lnTo>
                        <a:pt x="1266" y="38"/>
                      </a:lnTo>
                      <a:lnTo>
                        <a:pt x="1259" y="43"/>
                      </a:lnTo>
                      <a:lnTo>
                        <a:pt x="1250" y="50"/>
                      </a:lnTo>
                      <a:lnTo>
                        <a:pt x="1242" y="54"/>
                      </a:lnTo>
                      <a:lnTo>
                        <a:pt x="1232" y="52"/>
                      </a:lnTo>
                      <a:lnTo>
                        <a:pt x="1221" y="43"/>
                      </a:lnTo>
                      <a:lnTo>
                        <a:pt x="1208" y="36"/>
                      </a:lnTo>
                      <a:lnTo>
                        <a:pt x="1190" y="39"/>
                      </a:lnTo>
                      <a:lnTo>
                        <a:pt x="1179" y="47"/>
                      </a:lnTo>
                      <a:lnTo>
                        <a:pt x="1166" y="56"/>
                      </a:lnTo>
                      <a:lnTo>
                        <a:pt x="1154" y="63"/>
                      </a:lnTo>
                      <a:lnTo>
                        <a:pt x="1141" y="72"/>
                      </a:lnTo>
                      <a:lnTo>
                        <a:pt x="1126" y="79"/>
                      </a:lnTo>
                      <a:lnTo>
                        <a:pt x="1114" y="85"/>
                      </a:lnTo>
                      <a:lnTo>
                        <a:pt x="1099" y="90"/>
                      </a:lnTo>
                      <a:lnTo>
                        <a:pt x="1085" y="92"/>
                      </a:lnTo>
                      <a:lnTo>
                        <a:pt x="1072" y="96"/>
                      </a:lnTo>
                      <a:lnTo>
                        <a:pt x="1061" y="105"/>
                      </a:lnTo>
                      <a:lnTo>
                        <a:pt x="1052" y="116"/>
                      </a:lnTo>
                      <a:lnTo>
                        <a:pt x="1043" y="126"/>
                      </a:lnTo>
                      <a:lnTo>
                        <a:pt x="1036" y="141"/>
                      </a:lnTo>
                      <a:lnTo>
                        <a:pt x="1027" y="154"/>
                      </a:lnTo>
                      <a:lnTo>
                        <a:pt x="1019" y="164"/>
                      </a:lnTo>
                      <a:lnTo>
                        <a:pt x="1008" y="173"/>
                      </a:lnTo>
                      <a:lnTo>
                        <a:pt x="1003" y="175"/>
                      </a:lnTo>
                      <a:lnTo>
                        <a:pt x="994" y="177"/>
                      </a:lnTo>
                      <a:lnTo>
                        <a:pt x="985" y="175"/>
                      </a:lnTo>
                      <a:lnTo>
                        <a:pt x="976" y="173"/>
                      </a:lnTo>
                      <a:lnTo>
                        <a:pt x="965" y="172"/>
                      </a:lnTo>
                      <a:lnTo>
                        <a:pt x="954" y="168"/>
                      </a:lnTo>
                      <a:lnTo>
                        <a:pt x="943" y="166"/>
                      </a:lnTo>
                      <a:lnTo>
                        <a:pt x="932" y="164"/>
                      </a:lnTo>
                      <a:lnTo>
                        <a:pt x="920" y="163"/>
                      </a:lnTo>
                      <a:lnTo>
                        <a:pt x="905" y="164"/>
                      </a:lnTo>
                      <a:lnTo>
                        <a:pt x="889" y="166"/>
                      </a:lnTo>
                      <a:lnTo>
                        <a:pt x="872" y="170"/>
                      </a:lnTo>
                      <a:lnTo>
                        <a:pt x="858" y="177"/>
                      </a:lnTo>
                      <a:lnTo>
                        <a:pt x="845" y="184"/>
                      </a:lnTo>
                      <a:lnTo>
                        <a:pt x="836" y="192"/>
                      </a:lnTo>
                      <a:lnTo>
                        <a:pt x="832" y="202"/>
                      </a:lnTo>
                      <a:lnTo>
                        <a:pt x="829" y="211"/>
                      </a:lnTo>
                      <a:lnTo>
                        <a:pt x="820" y="221"/>
                      </a:lnTo>
                      <a:lnTo>
                        <a:pt x="807" y="228"/>
                      </a:lnTo>
                      <a:lnTo>
                        <a:pt x="794" y="231"/>
                      </a:lnTo>
                      <a:lnTo>
                        <a:pt x="780" y="237"/>
                      </a:lnTo>
                      <a:lnTo>
                        <a:pt x="765" y="239"/>
                      </a:lnTo>
                      <a:lnTo>
                        <a:pt x="753" y="240"/>
                      </a:lnTo>
                      <a:lnTo>
                        <a:pt x="742" y="240"/>
                      </a:lnTo>
                      <a:lnTo>
                        <a:pt x="729" y="240"/>
                      </a:lnTo>
                      <a:lnTo>
                        <a:pt x="715" y="239"/>
                      </a:lnTo>
                      <a:lnTo>
                        <a:pt x="696" y="237"/>
                      </a:lnTo>
                      <a:lnTo>
                        <a:pt x="678" y="235"/>
                      </a:lnTo>
                      <a:lnTo>
                        <a:pt x="660" y="235"/>
                      </a:lnTo>
                      <a:lnTo>
                        <a:pt x="646" y="237"/>
                      </a:lnTo>
                      <a:lnTo>
                        <a:pt x="633" y="240"/>
                      </a:lnTo>
                      <a:lnTo>
                        <a:pt x="626" y="246"/>
                      </a:lnTo>
                      <a:lnTo>
                        <a:pt x="615" y="262"/>
                      </a:lnTo>
                      <a:lnTo>
                        <a:pt x="602" y="278"/>
                      </a:lnTo>
                      <a:lnTo>
                        <a:pt x="589" y="293"/>
                      </a:lnTo>
                      <a:lnTo>
                        <a:pt x="584" y="298"/>
                      </a:lnTo>
                      <a:lnTo>
                        <a:pt x="531" y="293"/>
                      </a:lnTo>
                      <a:lnTo>
                        <a:pt x="528" y="295"/>
                      </a:lnTo>
                      <a:lnTo>
                        <a:pt x="520" y="297"/>
                      </a:lnTo>
                      <a:lnTo>
                        <a:pt x="511" y="300"/>
                      </a:lnTo>
                      <a:lnTo>
                        <a:pt x="501" y="302"/>
                      </a:lnTo>
                      <a:lnTo>
                        <a:pt x="491" y="304"/>
                      </a:lnTo>
                      <a:lnTo>
                        <a:pt x="484" y="306"/>
                      </a:lnTo>
                      <a:lnTo>
                        <a:pt x="482" y="304"/>
                      </a:lnTo>
                      <a:lnTo>
                        <a:pt x="488" y="298"/>
                      </a:lnTo>
                      <a:lnTo>
                        <a:pt x="497" y="280"/>
                      </a:lnTo>
                      <a:lnTo>
                        <a:pt x="495" y="259"/>
                      </a:lnTo>
                      <a:lnTo>
                        <a:pt x="482" y="240"/>
                      </a:lnTo>
                      <a:lnTo>
                        <a:pt x="468" y="235"/>
                      </a:lnTo>
                      <a:lnTo>
                        <a:pt x="459" y="237"/>
                      </a:lnTo>
                      <a:lnTo>
                        <a:pt x="446" y="239"/>
                      </a:lnTo>
                      <a:lnTo>
                        <a:pt x="433" y="240"/>
                      </a:lnTo>
                      <a:lnTo>
                        <a:pt x="419" y="240"/>
                      </a:lnTo>
                      <a:lnTo>
                        <a:pt x="404" y="239"/>
                      </a:lnTo>
                      <a:lnTo>
                        <a:pt x="393" y="237"/>
                      </a:lnTo>
                      <a:lnTo>
                        <a:pt x="386" y="231"/>
                      </a:lnTo>
                      <a:lnTo>
                        <a:pt x="383" y="226"/>
                      </a:lnTo>
                      <a:lnTo>
                        <a:pt x="379" y="206"/>
                      </a:lnTo>
                      <a:lnTo>
                        <a:pt x="370" y="179"/>
                      </a:lnTo>
                      <a:lnTo>
                        <a:pt x="355" y="155"/>
                      </a:lnTo>
                      <a:lnTo>
                        <a:pt x="339" y="141"/>
                      </a:lnTo>
                      <a:lnTo>
                        <a:pt x="328" y="139"/>
                      </a:lnTo>
                      <a:lnTo>
                        <a:pt x="315" y="143"/>
                      </a:lnTo>
                      <a:lnTo>
                        <a:pt x="301" y="150"/>
                      </a:lnTo>
                      <a:lnTo>
                        <a:pt x="285" y="159"/>
                      </a:lnTo>
                      <a:lnTo>
                        <a:pt x="268" y="170"/>
                      </a:lnTo>
                      <a:lnTo>
                        <a:pt x="250" y="183"/>
                      </a:lnTo>
                      <a:lnTo>
                        <a:pt x="234" y="195"/>
                      </a:lnTo>
                      <a:lnTo>
                        <a:pt x="219" y="206"/>
                      </a:lnTo>
                      <a:lnTo>
                        <a:pt x="203" y="219"/>
                      </a:lnTo>
                      <a:lnTo>
                        <a:pt x="187" y="233"/>
                      </a:lnTo>
                      <a:lnTo>
                        <a:pt x="169" y="249"/>
                      </a:lnTo>
                      <a:lnTo>
                        <a:pt x="150" y="266"/>
                      </a:lnTo>
                      <a:lnTo>
                        <a:pt x="132" y="282"/>
                      </a:lnTo>
                      <a:lnTo>
                        <a:pt x="116" y="295"/>
                      </a:lnTo>
                      <a:lnTo>
                        <a:pt x="101" y="307"/>
                      </a:lnTo>
                      <a:lnTo>
                        <a:pt x="91" y="316"/>
                      </a:lnTo>
                      <a:lnTo>
                        <a:pt x="76" y="333"/>
                      </a:lnTo>
                      <a:lnTo>
                        <a:pt x="67" y="349"/>
                      </a:lnTo>
                      <a:lnTo>
                        <a:pt x="65" y="369"/>
                      </a:lnTo>
                      <a:lnTo>
                        <a:pt x="72" y="389"/>
                      </a:lnTo>
                      <a:lnTo>
                        <a:pt x="83" y="412"/>
                      </a:lnTo>
                      <a:lnTo>
                        <a:pt x="94" y="438"/>
                      </a:lnTo>
                      <a:lnTo>
                        <a:pt x="105" y="458"/>
                      </a:lnTo>
                      <a:lnTo>
                        <a:pt x="120" y="465"/>
                      </a:lnTo>
                      <a:lnTo>
                        <a:pt x="129" y="465"/>
                      </a:lnTo>
                      <a:lnTo>
                        <a:pt x="139" y="463"/>
                      </a:lnTo>
                      <a:lnTo>
                        <a:pt x="150" y="461"/>
                      </a:lnTo>
                      <a:lnTo>
                        <a:pt x="161" y="458"/>
                      </a:lnTo>
                      <a:lnTo>
                        <a:pt x="172" y="452"/>
                      </a:lnTo>
                      <a:lnTo>
                        <a:pt x="183" y="449"/>
                      </a:lnTo>
                      <a:lnTo>
                        <a:pt x="190" y="443"/>
                      </a:lnTo>
                      <a:lnTo>
                        <a:pt x="196" y="436"/>
                      </a:lnTo>
                      <a:lnTo>
                        <a:pt x="205" y="421"/>
                      </a:lnTo>
                      <a:lnTo>
                        <a:pt x="218" y="407"/>
                      </a:lnTo>
                      <a:lnTo>
                        <a:pt x="225" y="393"/>
                      </a:lnTo>
                      <a:lnTo>
                        <a:pt x="225" y="374"/>
                      </a:lnTo>
                      <a:lnTo>
                        <a:pt x="218" y="355"/>
                      </a:lnTo>
                      <a:lnTo>
                        <a:pt x="214" y="336"/>
                      </a:lnTo>
                      <a:lnTo>
                        <a:pt x="216" y="322"/>
                      </a:lnTo>
                      <a:lnTo>
                        <a:pt x="225" y="307"/>
                      </a:lnTo>
                      <a:lnTo>
                        <a:pt x="234" y="300"/>
                      </a:lnTo>
                      <a:lnTo>
                        <a:pt x="243" y="293"/>
                      </a:lnTo>
                      <a:lnTo>
                        <a:pt x="254" y="286"/>
                      </a:lnTo>
                      <a:lnTo>
                        <a:pt x="263" y="278"/>
                      </a:lnTo>
                      <a:lnTo>
                        <a:pt x="272" y="273"/>
                      </a:lnTo>
                      <a:lnTo>
                        <a:pt x="279" y="268"/>
                      </a:lnTo>
                      <a:lnTo>
                        <a:pt x="285" y="266"/>
                      </a:lnTo>
                      <a:lnTo>
                        <a:pt x="286" y="264"/>
                      </a:lnTo>
                      <a:lnTo>
                        <a:pt x="288" y="264"/>
                      </a:lnTo>
                      <a:lnTo>
                        <a:pt x="294" y="266"/>
                      </a:lnTo>
                      <a:lnTo>
                        <a:pt x="299" y="273"/>
                      </a:lnTo>
                      <a:lnTo>
                        <a:pt x="301" y="284"/>
                      </a:lnTo>
                      <a:lnTo>
                        <a:pt x="299" y="293"/>
                      </a:lnTo>
                      <a:lnTo>
                        <a:pt x="292" y="297"/>
                      </a:lnTo>
                      <a:lnTo>
                        <a:pt x="281" y="302"/>
                      </a:lnTo>
                      <a:lnTo>
                        <a:pt x="268" y="311"/>
                      </a:lnTo>
                      <a:lnTo>
                        <a:pt x="257" y="329"/>
                      </a:lnTo>
                      <a:lnTo>
                        <a:pt x="257" y="351"/>
                      </a:lnTo>
                      <a:lnTo>
                        <a:pt x="266" y="369"/>
                      </a:lnTo>
                      <a:lnTo>
                        <a:pt x="286" y="374"/>
                      </a:lnTo>
                      <a:lnTo>
                        <a:pt x="301" y="371"/>
                      </a:lnTo>
                      <a:lnTo>
                        <a:pt x="315" y="365"/>
                      </a:lnTo>
                      <a:lnTo>
                        <a:pt x="330" y="360"/>
                      </a:lnTo>
                      <a:lnTo>
                        <a:pt x="344" y="355"/>
                      </a:lnTo>
                      <a:lnTo>
                        <a:pt x="359" y="347"/>
                      </a:lnTo>
                      <a:lnTo>
                        <a:pt x="372" y="344"/>
                      </a:lnTo>
                      <a:lnTo>
                        <a:pt x="381" y="340"/>
                      </a:lnTo>
                      <a:lnTo>
                        <a:pt x="388" y="340"/>
                      </a:lnTo>
                      <a:lnTo>
                        <a:pt x="399" y="349"/>
                      </a:lnTo>
                      <a:lnTo>
                        <a:pt x="410" y="365"/>
                      </a:lnTo>
                      <a:lnTo>
                        <a:pt x="419" y="382"/>
                      </a:lnTo>
                      <a:lnTo>
                        <a:pt x="426" y="393"/>
                      </a:lnTo>
                      <a:lnTo>
                        <a:pt x="415" y="394"/>
                      </a:lnTo>
                      <a:lnTo>
                        <a:pt x="404" y="396"/>
                      </a:lnTo>
                      <a:lnTo>
                        <a:pt x="395" y="402"/>
                      </a:lnTo>
                      <a:lnTo>
                        <a:pt x="386" y="407"/>
                      </a:lnTo>
                      <a:lnTo>
                        <a:pt x="379" y="412"/>
                      </a:lnTo>
                      <a:lnTo>
                        <a:pt x="374" y="416"/>
                      </a:lnTo>
                      <a:lnTo>
                        <a:pt x="370" y="420"/>
                      </a:lnTo>
                      <a:lnTo>
                        <a:pt x="368" y="421"/>
                      </a:lnTo>
                      <a:lnTo>
                        <a:pt x="364" y="421"/>
                      </a:lnTo>
                      <a:lnTo>
                        <a:pt x="355" y="420"/>
                      </a:lnTo>
                      <a:lnTo>
                        <a:pt x="341" y="418"/>
                      </a:lnTo>
                      <a:lnTo>
                        <a:pt x="326" y="416"/>
                      </a:lnTo>
                      <a:lnTo>
                        <a:pt x="310" y="416"/>
                      </a:lnTo>
                      <a:lnTo>
                        <a:pt x="296" y="418"/>
                      </a:lnTo>
                      <a:lnTo>
                        <a:pt x="286" y="421"/>
                      </a:lnTo>
                      <a:lnTo>
                        <a:pt x="283" y="427"/>
                      </a:lnTo>
                      <a:lnTo>
                        <a:pt x="279" y="447"/>
                      </a:lnTo>
                      <a:lnTo>
                        <a:pt x="272" y="470"/>
                      </a:lnTo>
                      <a:lnTo>
                        <a:pt x="256" y="490"/>
                      </a:lnTo>
                      <a:lnTo>
                        <a:pt x="234" y="494"/>
                      </a:lnTo>
                      <a:lnTo>
                        <a:pt x="219" y="490"/>
                      </a:lnTo>
                      <a:lnTo>
                        <a:pt x="199" y="488"/>
                      </a:lnTo>
                      <a:lnTo>
                        <a:pt x="178" y="490"/>
                      </a:lnTo>
                      <a:lnTo>
                        <a:pt x="154" y="492"/>
                      </a:lnTo>
                      <a:lnTo>
                        <a:pt x="132" y="496"/>
                      </a:lnTo>
                      <a:lnTo>
                        <a:pt x="110" y="503"/>
                      </a:lnTo>
                      <a:lnTo>
                        <a:pt x="94" y="514"/>
                      </a:lnTo>
                      <a:lnTo>
                        <a:pt x="81" y="526"/>
                      </a:lnTo>
                      <a:lnTo>
                        <a:pt x="72" y="539"/>
                      </a:lnTo>
                      <a:lnTo>
                        <a:pt x="63" y="550"/>
                      </a:lnTo>
                      <a:lnTo>
                        <a:pt x="56" y="559"/>
                      </a:lnTo>
                      <a:lnTo>
                        <a:pt x="47" y="568"/>
                      </a:lnTo>
                      <a:lnTo>
                        <a:pt x="40" y="575"/>
                      </a:lnTo>
                      <a:lnTo>
                        <a:pt x="32" y="583"/>
                      </a:lnTo>
                      <a:lnTo>
                        <a:pt x="25" y="590"/>
                      </a:lnTo>
                      <a:lnTo>
                        <a:pt x="20" y="599"/>
                      </a:lnTo>
                      <a:lnTo>
                        <a:pt x="14" y="608"/>
                      </a:lnTo>
                      <a:lnTo>
                        <a:pt x="9" y="615"/>
                      </a:lnTo>
                      <a:lnTo>
                        <a:pt x="3" y="624"/>
                      </a:lnTo>
                      <a:lnTo>
                        <a:pt x="0" y="633"/>
                      </a:lnTo>
                      <a:lnTo>
                        <a:pt x="1758" y="633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79" name="Freeform 8"/>
                <p:cNvSpPr>
                  <a:spLocks noChangeAspect="1"/>
                </p:cNvSpPr>
                <p:nvPr/>
              </p:nvSpPr>
              <p:spPr>
                <a:xfrm>
                  <a:off x="1873" y="166"/>
                  <a:ext cx="109" cy="85"/>
                </a:xfrm>
                <a:custGeom>
                  <a:avLst/>
                  <a:gdLst/>
                  <a:ahLst/>
                  <a:cxnLst>
                    <a:cxn ang="0">
                      <a:pos x="11" y="35"/>
                    </a:cxn>
                    <a:cxn ang="0">
                      <a:pos x="17" y="32"/>
                    </a:cxn>
                    <a:cxn ang="0">
                      <a:pos x="22" y="29"/>
                    </a:cxn>
                    <a:cxn ang="0">
                      <a:pos x="25" y="24"/>
                    </a:cxn>
                    <a:cxn ang="0">
                      <a:pos x="29" y="20"/>
                    </a:cxn>
                    <a:cxn ang="0">
                      <a:pos x="33" y="16"/>
                    </a:cxn>
                    <a:cxn ang="0">
                      <a:pos x="36" y="11"/>
                    </a:cxn>
                    <a:cxn ang="0">
                      <a:pos x="39" y="9"/>
                    </a:cxn>
                    <a:cxn ang="0">
                      <a:pos x="43" y="7"/>
                    </a:cxn>
                    <a:cxn ang="0">
                      <a:pos x="47" y="7"/>
                    </a:cxn>
                    <a:cxn ang="0">
                      <a:pos x="50" y="6"/>
                    </a:cxn>
                    <a:cxn ang="0">
                      <a:pos x="54" y="3"/>
                    </a:cxn>
                    <a:cxn ang="0">
                      <a:pos x="57" y="2"/>
                    </a:cxn>
                    <a:cxn ang="0">
                      <a:pos x="61" y="0"/>
                    </a:cxn>
                    <a:cxn ang="0">
                      <a:pos x="63" y="0"/>
                    </a:cxn>
                    <a:cxn ang="0">
                      <a:pos x="66" y="2"/>
                    </a:cxn>
                    <a:cxn ang="0">
                      <a:pos x="68" y="7"/>
                    </a:cxn>
                    <a:cxn ang="0">
                      <a:pos x="69" y="20"/>
                    </a:cxn>
                    <a:cxn ang="0">
                      <a:pos x="67" y="29"/>
                    </a:cxn>
                    <a:cxn ang="0">
                      <a:pos x="61" y="36"/>
                    </a:cxn>
                    <a:cxn ang="0">
                      <a:pos x="51" y="38"/>
                    </a:cxn>
                    <a:cxn ang="0">
                      <a:pos x="45" y="38"/>
                    </a:cxn>
                    <a:cxn ang="0">
                      <a:pos x="41" y="38"/>
                    </a:cxn>
                    <a:cxn ang="0">
                      <a:pos x="36" y="39"/>
                    </a:cxn>
                    <a:cxn ang="0">
                      <a:pos x="33" y="40"/>
                    </a:cxn>
                    <a:cxn ang="0">
                      <a:pos x="30" y="42"/>
                    </a:cxn>
                    <a:cxn ang="0">
                      <a:pos x="28" y="43"/>
                    </a:cxn>
                    <a:cxn ang="0">
                      <a:pos x="26" y="46"/>
                    </a:cxn>
                    <a:cxn ang="0">
                      <a:pos x="25" y="49"/>
                    </a:cxn>
                    <a:cxn ang="0">
                      <a:pos x="22" y="57"/>
                    </a:cxn>
                    <a:cxn ang="0">
                      <a:pos x="17" y="62"/>
                    </a:cxn>
                    <a:cxn ang="0">
                      <a:pos x="10" y="66"/>
                    </a:cxn>
                    <a:cxn ang="0">
                      <a:pos x="4" y="64"/>
                    </a:cxn>
                    <a:cxn ang="0">
                      <a:pos x="0" y="56"/>
                    </a:cxn>
                    <a:cxn ang="0">
                      <a:pos x="0" y="47"/>
                    </a:cxn>
                    <a:cxn ang="0">
                      <a:pos x="4" y="39"/>
                    </a:cxn>
                    <a:cxn ang="0">
                      <a:pos x="11" y="35"/>
                    </a:cxn>
                  </a:cxnLst>
                  <a:rect l="0" t="0" r="0" b="0"/>
                  <a:pathLst>
                    <a:path w="171" h="108">
                      <a:moveTo>
                        <a:pt x="29" y="56"/>
                      </a:moveTo>
                      <a:lnTo>
                        <a:pt x="42" y="52"/>
                      </a:lnTo>
                      <a:lnTo>
                        <a:pt x="53" y="47"/>
                      </a:lnTo>
                      <a:lnTo>
                        <a:pt x="63" y="40"/>
                      </a:lnTo>
                      <a:lnTo>
                        <a:pt x="72" y="32"/>
                      </a:lnTo>
                      <a:lnTo>
                        <a:pt x="80" y="25"/>
                      </a:lnTo>
                      <a:lnTo>
                        <a:pt x="89" y="18"/>
                      </a:lnTo>
                      <a:lnTo>
                        <a:pt x="96" y="14"/>
                      </a:lnTo>
                      <a:lnTo>
                        <a:pt x="105" y="12"/>
                      </a:lnTo>
                      <a:lnTo>
                        <a:pt x="114" y="11"/>
                      </a:lnTo>
                      <a:lnTo>
                        <a:pt x="123" y="9"/>
                      </a:lnTo>
                      <a:lnTo>
                        <a:pt x="132" y="5"/>
                      </a:lnTo>
                      <a:lnTo>
                        <a:pt x="141" y="2"/>
                      </a:lnTo>
                      <a:lnTo>
                        <a:pt x="149" y="0"/>
                      </a:lnTo>
                      <a:lnTo>
                        <a:pt x="156" y="0"/>
                      </a:lnTo>
                      <a:lnTo>
                        <a:pt x="163" y="3"/>
                      </a:lnTo>
                      <a:lnTo>
                        <a:pt x="167" y="12"/>
                      </a:lnTo>
                      <a:lnTo>
                        <a:pt x="170" y="32"/>
                      </a:lnTo>
                      <a:lnTo>
                        <a:pt x="165" y="47"/>
                      </a:lnTo>
                      <a:lnTo>
                        <a:pt x="149" y="58"/>
                      </a:lnTo>
                      <a:lnTo>
                        <a:pt x="125" y="61"/>
                      </a:lnTo>
                      <a:lnTo>
                        <a:pt x="112" y="61"/>
                      </a:lnTo>
                      <a:lnTo>
                        <a:pt x="100" y="61"/>
                      </a:lnTo>
                      <a:lnTo>
                        <a:pt x="89" y="63"/>
                      </a:lnTo>
                      <a:lnTo>
                        <a:pt x="82" y="65"/>
                      </a:lnTo>
                      <a:lnTo>
                        <a:pt x="74" y="67"/>
                      </a:lnTo>
                      <a:lnTo>
                        <a:pt x="69" y="70"/>
                      </a:lnTo>
                      <a:lnTo>
                        <a:pt x="65" y="74"/>
                      </a:lnTo>
                      <a:lnTo>
                        <a:pt x="62" y="79"/>
                      </a:lnTo>
                      <a:lnTo>
                        <a:pt x="54" y="92"/>
                      </a:lnTo>
                      <a:lnTo>
                        <a:pt x="42" y="101"/>
                      </a:lnTo>
                      <a:lnTo>
                        <a:pt x="25" y="107"/>
                      </a:lnTo>
                      <a:lnTo>
                        <a:pt x="9" y="103"/>
                      </a:lnTo>
                      <a:lnTo>
                        <a:pt x="0" y="90"/>
                      </a:lnTo>
                      <a:lnTo>
                        <a:pt x="0" y="76"/>
                      </a:lnTo>
                      <a:lnTo>
                        <a:pt x="9" y="63"/>
                      </a:lnTo>
                      <a:lnTo>
                        <a:pt x="29" y="56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80" name="Text Box 9"/>
                <p:cNvSpPr txBox="1">
                  <a:spLocks noChangeAspect="1"/>
                </p:cNvSpPr>
                <p:nvPr/>
              </p:nvSpPr>
              <p:spPr>
                <a:xfrm>
                  <a:off x="1760" y="619"/>
                  <a:ext cx="88" cy="154"/>
                </a:xfrm>
                <a:prstGeom prst="rect">
                  <a:avLst/>
                </a:prstGeom>
                <a:solidFill>
                  <a:srgbClr val="DDDDDD"/>
                </a:solidFill>
                <a:ln w="12700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 wrap="none" anchor="t">
                  <a:spAutoFit/>
                </a:bodyPr>
                <a:lstStyle/>
                <a:p>
                  <a:pPr lvl="0" indent="0"/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281" name="Freeform 10"/>
                <p:cNvSpPr>
                  <a:spLocks noChangeAspect="1"/>
                </p:cNvSpPr>
                <p:nvPr/>
              </p:nvSpPr>
              <p:spPr>
                <a:xfrm>
                  <a:off x="695" y="1040"/>
                  <a:ext cx="329" cy="653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9" y="133"/>
                    </a:cxn>
                    <a:cxn ang="0">
                      <a:pos x="26" y="156"/>
                    </a:cxn>
                    <a:cxn ang="0">
                      <a:pos x="38" y="179"/>
                    </a:cxn>
                    <a:cxn ang="0">
                      <a:pos x="44" y="224"/>
                    </a:cxn>
                    <a:cxn ang="0">
                      <a:pos x="37" y="278"/>
                    </a:cxn>
                    <a:cxn ang="0">
                      <a:pos x="34" y="320"/>
                    </a:cxn>
                    <a:cxn ang="0">
                      <a:pos x="32" y="355"/>
                    </a:cxn>
                    <a:cxn ang="0">
                      <a:pos x="26" y="382"/>
                    </a:cxn>
                    <a:cxn ang="0">
                      <a:pos x="30" y="410"/>
                    </a:cxn>
                    <a:cxn ang="0">
                      <a:pos x="44" y="440"/>
                    </a:cxn>
                    <a:cxn ang="0">
                      <a:pos x="53" y="444"/>
                    </a:cxn>
                    <a:cxn ang="0">
                      <a:pos x="62" y="444"/>
                    </a:cxn>
                    <a:cxn ang="0">
                      <a:pos x="66" y="440"/>
                    </a:cxn>
                    <a:cxn ang="0">
                      <a:pos x="60" y="431"/>
                    </a:cxn>
                    <a:cxn ang="0">
                      <a:pos x="55" y="410"/>
                    </a:cxn>
                    <a:cxn ang="0">
                      <a:pos x="60" y="378"/>
                    </a:cxn>
                    <a:cxn ang="0">
                      <a:pos x="74" y="360"/>
                    </a:cxn>
                    <a:cxn ang="0">
                      <a:pos x="82" y="333"/>
                    </a:cxn>
                    <a:cxn ang="0">
                      <a:pos x="93" y="321"/>
                    </a:cxn>
                    <a:cxn ang="0">
                      <a:pos x="105" y="307"/>
                    </a:cxn>
                    <a:cxn ang="0">
                      <a:pos x="114" y="291"/>
                    </a:cxn>
                    <a:cxn ang="0">
                      <a:pos x="123" y="275"/>
                    </a:cxn>
                    <a:cxn ang="0">
                      <a:pos x="128" y="262"/>
                    </a:cxn>
                    <a:cxn ang="0">
                      <a:pos x="131" y="245"/>
                    </a:cxn>
                    <a:cxn ang="0">
                      <a:pos x="135" y="232"/>
                    </a:cxn>
                    <a:cxn ang="0">
                      <a:pos x="146" y="230"/>
                    </a:cxn>
                    <a:cxn ang="0">
                      <a:pos x="158" y="224"/>
                    </a:cxn>
                    <a:cxn ang="0">
                      <a:pos x="169" y="218"/>
                    </a:cxn>
                    <a:cxn ang="0">
                      <a:pos x="176" y="202"/>
                    </a:cxn>
                    <a:cxn ang="0">
                      <a:pos x="185" y="168"/>
                    </a:cxn>
                    <a:cxn ang="0">
                      <a:pos x="189" y="142"/>
                    </a:cxn>
                    <a:cxn ang="0">
                      <a:pos x="190" y="121"/>
                    </a:cxn>
                    <a:cxn ang="0">
                      <a:pos x="185" y="107"/>
                    </a:cxn>
                    <a:cxn ang="0">
                      <a:pos x="176" y="103"/>
                    </a:cxn>
                    <a:cxn ang="0">
                      <a:pos x="169" y="95"/>
                    </a:cxn>
                    <a:cxn ang="0">
                      <a:pos x="163" y="84"/>
                    </a:cxn>
                    <a:cxn ang="0">
                      <a:pos x="155" y="80"/>
                    </a:cxn>
                    <a:cxn ang="0">
                      <a:pos x="147" y="80"/>
                    </a:cxn>
                    <a:cxn ang="0">
                      <a:pos x="140" y="76"/>
                    </a:cxn>
                    <a:cxn ang="0">
                      <a:pos x="131" y="58"/>
                    </a:cxn>
                    <a:cxn ang="0">
                      <a:pos x="121" y="43"/>
                    </a:cxn>
                    <a:cxn ang="0">
                      <a:pos x="104" y="27"/>
                    </a:cxn>
                    <a:cxn ang="0">
                      <a:pos x="82" y="14"/>
                    </a:cxn>
                    <a:cxn ang="0">
                      <a:pos x="64" y="11"/>
                    </a:cxn>
                    <a:cxn ang="0">
                      <a:pos x="53" y="10"/>
                    </a:cxn>
                    <a:cxn ang="0">
                      <a:pos x="46" y="10"/>
                    </a:cxn>
                    <a:cxn ang="0">
                      <a:pos x="38" y="5"/>
                    </a:cxn>
                    <a:cxn ang="0">
                      <a:pos x="32" y="0"/>
                    </a:cxn>
                    <a:cxn ang="0">
                      <a:pos x="24" y="7"/>
                    </a:cxn>
                    <a:cxn ang="0">
                      <a:pos x="15" y="19"/>
                    </a:cxn>
                    <a:cxn ang="0">
                      <a:pos x="9" y="25"/>
                    </a:cxn>
                  </a:cxnLst>
                  <a:rect l="0" t="0" r="0" b="0"/>
                  <a:pathLst>
                    <a:path w="567" h="958">
                      <a:moveTo>
                        <a:pt x="18" y="61"/>
                      </a:moveTo>
                      <a:lnTo>
                        <a:pt x="7" y="103"/>
                      </a:lnTo>
                      <a:lnTo>
                        <a:pt x="0" y="159"/>
                      </a:lnTo>
                      <a:lnTo>
                        <a:pt x="2" y="219"/>
                      </a:lnTo>
                      <a:lnTo>
                        <a:pt x="15" y="268"/>
                      </a:lnTo>
                      <a:lnTo>
                        <a:pt x="27" y="286"/>
                      </a:lnTo>
                      <a:lnTo>
                        <a:pt x="42" y="304"/>
                      </a:lnTo>
                      <a:lnTo>
                        <a:pt x="58" y="320"/>
                      </a:lnTo>
                      <a:lnTo>
                        <a:pt x="75" y="336"/>
                      </a:lnTo>
                      <a:lnTo>
                        <a:pt x="89" y="353"/>
                      </a:lnTo>
                      <a:lnTo>
                        <a:pt x="104" y="369"/>
                      </a:lnTo>
                      <a:lnTo>
                        <a:pt x="113" y="385"/>
                      </a:lnTo>
                      <a:lnTo>
                        <a:pt x="120" y="403"/>
                      </a:lnTo>
                      <a:lnTo>
                        <a:pt x="127" y="440"/>
                      </a:lnTo>
                      <a:lnTo>
                        <a:pt x="129" y="481"/>
                      </a:lnTo>
                      <a:lnTo>
                        <a:pt x="125" y="525"/>
                      </a:lnTo>
                      <a:lnTo>
                        <a:pt x="116" y="570"/>
                      </a:lnTo>
                      <a:lnTo>
                        <a:pt x="109" y="599"/>
                      </a:lnTo>
                      <a:lnTo>
                        <a:pt x="105" y="628"/>
                      </a:lnTo>
                      <a:lnTo>
                        <a:pt x="104" y="659"/>
                      </a:lnTo>
                      <a:lnTo>
                        <a:pt x="102" y="688"/>
                      </a:lnTo>
                      <a:lnTo>
                        <a:pt x="100" y="715"/>
                      </a:lnTo>
                      <a:lnTo>
                        <a:pt x="98" y="740"/>
                      </a:lnTo>
                      <a:lnTo>
                        <a:pt x="94" y="764"/>
                      </a:lnTo>
                      <a:lnTo>
                        <a:pt x="91" y="782"/>
                      </a:lnTo>
                      <a:lnTo>
                        <a:pt x="84" y="800"/>
                      </a:lnTo>
                      <a:lnTo>
                        <a:pt x="78" y="822"/>
                      </a:lnTo>
                      <a:lnTo>
                        <a:pt x="75" y="842"/>
                      </a:lnTo>
                      <a:lnTo>
                        <a:pt x="80" y="861"/>
                      </a:lnTo>
                      <a:lnTo>
                        <a:pt x="89" y="883"/>
                      </a:lnTo>
                      <a:lnTo>
                        <a:pt x="102" y="908"/>
                      </a:lnTo>
                      <a:lnTo>
                        <a:pt x="114" y="932"/>
                      </a:lnTo>
                      <a:lnTo>
                        <a:pt x="129" y="947"/>
                      </a:lnTo>
                      <a:lnTo>
                        <a:pt x="138" y="950"/>
                      </a:lnTo>
                      <a:lnTo>
                        <a:pt x="147" y="952"/>
                      </a:lnTo>
                      <a:lnTo>
                        <a:pt x="156" y="956"/>
                      </a:lnTo>
                      <a:lnTo>
                        <a:pt x="165" y="956"/>
                      </a:lnTo>
                      <a:lnTo>
                        <a:pt x="176" y="957"/>
                      </a:lnTo>
                      <a:lnTo>
                        <a:pt x="183" y="957"/>
                      </a:lnTo>
                      <a:lnTo>
                        <a:pt x="191" y="956"/>
                      </a:lnTo>
                      <a:lnTo>
                        <a:pt x="196" y="954"/>
                      </a:lnTo>
                      <a:lnTo>
                        <a:pt x="196" y="947"/>
                      </a:lnTo>
                      <a:lnTo>
                        <a:pt x="191" y="943"/>
                      </a:lnTo>
                      <a:lnTo>
                        <a:pt x="185" y="937"/>
                      </a:lnTo>
                      <a:lnTo>
                        <a:pt x="178" y="928"/>
                      </a:lnTo>
                      <a:lnTo>
                        <a:pt x="171" y="918"/>
                      </a:lnTo>
                      <a:lnTo>
                        <a:pt x="165" y="903"/>
                      </a:lnTo>
                      <a:lnTo>
                        <a:pt x="162" y="883"/>
                      </a:lnTo>
                      <a:lnTo>
                        <a:pt x="163" y="856"/>
                      </a:lnTo>
                      <a:lnTo>
                        <a:pt x="171" y="831"/>
                      </a:lnTo>
                      <a:lnTo>
                        <a:pt x="180" y="814"/>
                      </a:lnTo>
                      <a:lnTo>
                        <a:pt x="192" y="802"/>
                      </a:lnTo>
                      <a:lnTo>
                        <a:pt x="207" y="789"/>
                      </a:lnTo>
                      <a:lnTo>
                        <a:pt x="221" y="775"/>
                      </a:lnTo>
                      <a:lnTo>
                        <a:pt x="231" y="756"/>
                      </a:lnTo>
                      <a:lnTo>
                        <a:pt x="238" y="737"/>
                      </a:lnTo>
                      <a:lnTo>
                        <a:pt x="245" y="718"/>
                      </a:lnTo>
                      <a:lnTo>
                        <a:pt x="254" y="704"/>
                      </a:lnTo>
                      <a:lnTo>
                        <a:pt x="265" y="697"/>
                      </a:lnTo>
                      <a:lnTo>
                        <a:pt x="278" y="691"/>
                      </a:lnTo>
                      <a:lnTo>
                        <a:pt x="290" y="684"/>
                      </a:lnTo>
                      <a:lnTo>
                        <a:pt x="301" y="675"/>
                      </a:lnTo>
                      <a:lnTo>
                        <a:pt x="312" y="660"/>
                      </a:lnTo>
                      <a:lnTo>
                        <a:pt x="321" y="648"/>
                      </a:lnTo>
                      <a:lnTo>
                        <a:pt x="330" y="637"/>
                      </a:lnTo>
                      <a:lnTo>
                        <a:pt x="339" y="626"/>
                      </a:lnTo>
                      <a:lnTo>
                        <a:pt x="348" y="615"/>
                      </a:lnTo>
                      <a:lnTo>
                        <a:pt x="356" y="604"/>
                      </a:lnTo>
                      <a:lnTo>
                        <a:pt x="365" y="592"/>
                      </a:lnTo>
                      <a:lnTo>
                        <a:pt x="372" y="581"/>
                      </a:lnTo>
                      <a:lnTo>
                        <a:pt x="376" y="572"/>
                      </a:lnTo>
                      <a:lnTo>
                        <a:pt x="381" y="563"/>
                      </a:lnTo>
                      <a:lnTo>
                        <a:pt x="388" y="554"/>
                      </a:lnTo>
                      <a:lnTo>
                        <a:pt x="392" y="541"/>
                      </a:lnTo>
                      <a:lnTo>
                        <a:pt x="390" y="527"/>
                      </a:lnTo>
                      <a:lnTo>
                        <a:pt x="388" y="514"/>
                      </a:lnTo>
                      <a:lnTo>
                        <a:pt x="392" y="505"/>
                      </a:lnTo>
                      <a:lnTo>
                        <a:pt x="401" y="501"/>
                      </a:lnTo>
                      <a:lnTo>
                        <a:pt x="412" y="499"/>
                      </a:lnTo>
                      <a:lnTo>
                        <a:pt x="421" y="499"/>
                      </a:lnTo>
                      <a:lnTo>
                        <a:pt x="432" y="496"/>
                      </a:lnTo>
                      <a:lnTo>
                        <a:pt x="443" y="492"/>
                      </a:lnTo>
                      <a:lnTo>
                        <a:pt x="455" y="487"/>
                      </a:lnTo>
                      <a:lnTo>
                        <a:pt x="468" y="481"/>
                      </a:lnTo>
                      <a:lnTo>
                        <a:pt x="481" y="479"/>
                      </a:lnTo>
                      <a:lnTo>
                        <a:pt x="492" y="478"/>
                      </a:lnTo>
                      <a:lnTo>
                        <a:pt x="501" y="470"/>
                      </a:lnTo>
                      <a:lnTo>
                        <a:pt x="508" y="461"/>
                      </a:lnTo>
                      <a:lnTo>
                        <a:pt x="515" y="452"/>
                      </a:lnTo>
                      <a:lnTo>
                        <a:pt x="523" y="436"/>
                      </a:lnTo>
                      <a:lnTo>
                        <a:pt x="532" y="411"/>
                      </a:lnTo>
                      <a:lnTo>
                        <a:pt x="541" y="383"/>
                      </a:lnTo>
                      <a:lnTo>
                        <a:pt x="548" y="362"/>
                      </a:lnTo>
                      <a:lnTo>
                        <a:pt x="552" y="344"/>
                      </a:lnTo>
                      <a:lnTo>
                        <a:pt x="557" y="324"/>
                      </a:lnTo>
                      <a:lnTo>
                        <a:pt x="561" y="306"/>
                      </a:lnTo>
                      <a:lnTo>
                        <a:pt x="564" y="291"/>
                      </a:lnTo>
                      <a:lnTo>
                        <a:pt x="566" y="277"/>
                      </a:lnTo>
                      <a:lnTo>
                        <a:pt x="564" y="259"/>
                      </a:lnTo>
                      <a:lnTo>
                        <a:pt x="559" y="240"/>
                      </a:lnTo>
                      <a:lnTo>
                        <a:pt x="553" y="231"/>
                      </a:lnTo>
                      <a:lnTo>
                        <a:pt x="548" y="230"/>
                      </a:lnTo>
                      <a:lnTo>
                        <a:pt x="541" y="226"/>
                      </a:lnTo>
                      <a:lnTo>
                        <a:pt x="532" y="224"/>
                      </a:lnTo>
                      <a:lnTo>
                        <a:pt x="523" y="221"/>
                      </a:lnTo>
                      <a:lnTo>
                        <a:pt x="515" y="217"/>
                      </a:lnTo>
                      <a:lnTo>
                        <a:pt x="506" y="211"/>
                      </a:lnTo>
                      <a:lnTo>
                        <a:pt x="501" y="206"/>
                      </a:lnTo>
                      <a:lnTo>
                        <a:pt x="497" y="201"/>
                      </a:lnTo>
                      <a:lnTo>
                        <a:pt x="492" y="190"/>
                      </a:lnTo>
                      <a:lnTo>
                        <a:pt x="484" y="181"/>
                      </a:lnTo>
                      <a:lnTo>
                        <a:pt x="475" y="175"/>
                      </a:lnTo>
                      <a:lnTo>
                        <a:pt x="466" y="173"/>
                      </a:lnTo>
                      <a:lnTo>
                        <a:pt x="461" y="173"/>
                      </a:lnTo>
                      <a:lnTo>
                        <a:pt x="454" y="173"/>
                      </a:lnTo>
                      <a:lnTo>
                        <a:pt x="446" y="173"/>
                      </a:lnTo>
                      <a:lnTo>
                        <a:pt x="437" y="173"/>
                      </a:lnTo>
                      <a:lnTo>
                        <a:pt x="428" y="172"/>
                      </a:lnTo>
                      <a:lnTo>
                        <a:pt x="421" y="168"/>
                      </a:lnTo>
                      <a:lnTo>
                        <a:pt x="416" y="164"/>
                      </a:lnTo>
                      <a:lnTo>
                        <a:pt x="410" y="159"/>
                      </a:lnTo>
                      <a:lnTo>
                        <a:pt x="401" y="145"/>
                      </a:lnTo>
                      <a:lnTo>
                        <a:pt x="388" y="125"/>
                      </a:lnTo>
                      <a:lnTo>
                        <a:pt x="377" y="108"/>
                      </a:lnTo>
                      <a:lnTo>
                        <a:pt x="367" y="97"/>
                      </a:lnTo>
                      <a:lnTo>
                        <a:pt x="359" y="92"/>
                      </a:lnTo>
                      <a:lnTo>
                        <a:pt x="347" y="83"/>
                      </a:lnTo>
                      <a:lnTo>
                        <a:pt x="330" y="72"/>
                      </a:lnTo>
                      <a:lnTo>
                        <a:pt x="310" y="59"/>
                      </a:lnTo>
                      <a:lnTo>
                        <a:pt x="289" y="49"/>
                      </a:lnTo>
                      <a:lnTo>
                        <a:pt x="267" y="38"/>
                      </a:lnTo>
                      <a:lnTo>
                        <a:pt x="245" y="30"/>
                      </a:lnTo>
                      <a:lnTo>
                        <a:pt x="225" y="27"/>
                      </a:lnTo>
                      <a:lnTo>
                        <a:pt x="207" y="25"/>
                      </a:lnTo>
                      <a:lnTo>
                        <a:pt x="192" y="23"/>
                      </a:lnTo>
                      <a:lnTo>
                        <a:pt x="178" y="21"/>
                      </a:lnTo>
                      <a:lnTo>
                        <a:pt x="167" y="20"/>
                      </a:lnTo>
                      <a:lnTo>
                        <a:pt x="156" y="20"/>
                      </a:lnTo>
                      <a:lnTo>
                        <a:pt x="147" y="18"/>
                      </a:lnTo>
                      <a:lnTo>
                        <a:pt x="142" y="18"/>
                      </a:lnTo>
                      <a:lnTo>
                        <a:pt x="136" y="20"/>
                      </a:lnTo>
                      <a:lnTo>
                        <a:pt x="129" y="20"/>
                      </a:lnTo>
                      <a:lnTo>
                        <a:pt x="122" y="16"/>
                      </a:lnTo>
                      <a:lnTo>
                        <a:pt x="114" y="11"/>
                      </a:lnTo>
                      <a:lnTo>
                        <a:pt x="109" y="5"/>
                      </a:lnTo>
                      <a:lnTo>
                        <a:pt x="102" y="1"/>
                      </a:lnTo>
                      <a:lnTo>
                        <a:pt x="94" y="0"/>
                      </a:lnTo>
                      <a:lnTo>
                        <a:pt x="85" y="3"/>
                      </a:lnTo>
                      <a:lnTo>
                        <a:pt x="78" y="7"/>
                      </a:lnTo>
                      <a:lnTo>
                        <a:pt x="71" y="14"/>
                      </a:lnTo>
                      <a:lnTo>
                        <a:pt x="62" y="25"/>
                      </a:lnTo>
                      <a:lnTo>
                        <a:pt x="55" y="34"/>
                      </a:lnTo>
                      <a:lnTo>
                        <a:pt x="45" y="41"/>
                      </a:lnTo>
                      <a:lnTo>
                        <a:pt x="42" y="43"/>
                      </a:lnTo>
                      <a:lnTo>
                        <a:pt x="35" y="47"/>
                      </a:lnTo>
                      <a:lnTo>
                        <a:pt x="26" y="54"/>
                      </a:lnTo>
                      <a:lnTo>
                        <a:pt x="18" y="61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82" name="Freeform 11"/>
                <p:cNvSpPr>
                  <a:spLocks noChangeAspect="1"/>
                </p:cNvSpPr>
                <p:nvPr/>
              </p:nvSpPr>
              <p:spPr>
                <a:xfrm>
                  <a:off x="0" y="187"/>
                  <a:ext cx="964" cy="853"/>
                </a:xfrm>
                <a:custGeom>
                  <a:avLst/>
                  <a:gdLst/>
                  <a:ahLst/>
                  <a:cxnLst>
                    <a:cxn ang="0">
                      <a:pos x="438" y="504"/>
                    </a:cxn>
                    <a:cxn ang="0">
                      <a:pos x="408" y="521"/>
                    </a:cxn>
                    <a:cxn ang="0">
                      <a:pos x="426" y="583"/>
                    </a:cxn>
                    <a:cxn ang="0">
                      <a:pos x="452" y="567"/>
                    </a:cxn>
                    <a:cxn ang="0">
                      <a:pos x="463" y="604"/>
                    </a:cxn>
                    <a:cxn ang="0">
                      <a:pos x="487" y="656"/>
                    </a:cxn>
                    <a:cxn ang="0">
                      <a:pos x="513" y="666"/>
                    </a:cxn>
                    <a:cxn ang="0">
                      <a:pos x="495" y="677"/>
                    </a:cxn>
                    <a:cxn ang="0">
                      <a:pos x="467" y="658"/>
                    </a:cxn>
                    <a:cxn ang="0">
                      <a:pos x="438" y="624"/>
                    </a:cxn>
                    <a:cxn ang="0">
                      <a:pos x="398" y="603"/>
                    </a:cxn>
                    <a:cxn ang="0">
                      <a:pos x="367" y="565"/>
                    </a:cxn>
                    <a:cxn ang="0">
                      <a:pos x="335" y="538"/>
                    </a:cxn>
                    <a:cxn ang="0">
                      <a:pos x="293" y="488"/>
                    </a:cxn>
                    <a:cxn ang="0">
                      <a:pos x="274" y="430"/>
                    </a:cxn>
                    <a:cxn ang="0">
                      <a:pos x="254" y="356"/>
                    </a:cxn>
                    <a:cxn ang="0">
                      <a:pos x="244" y="270"/>
                    </a:cxn>
                    <a:cxn ang="0">
                      <a:pos x="212" y="217"/>
                    </a:cxn>
                    <a:cxn ang="0">
                      <a:pos x="179" y="204"/>
                    </a:cxn>
                    <a:cxn ang="0">
                      <a:pos x="147" y="189"/>
                    </a:cxn>
                    <a:cxn ang="0">
                      <a:pos x="115" y="176"/>
                    </a:cxn>
                    <a:cxn ang="0">
                      <a:pos x="75" y="192"/>
                    </a:cxn>
                    <a:cxn ang="0">
                      <a:pos x="38" y="204"/>
                    </a:cxn>
                    <a:cxn ang="0">
                      <a:pos x="28" y="128"/>
                    </a:cxn>
                    <a:cxn ang="0">
                      <a:pos x="2" y="94"/>
                    </a:cxn>
                    <a:cxn ang="0">
                      <a:pos x="44" y="35"/>
                    </a:cxn>
                    <a:cxn ang="0">
                      <a:pos x="119" y="41"/>
                    </a:cxn>
                    <a:cxn ang="0">
                      <a:pos x="159" y="54"/>
                    </a:cxn>
                    <a:cxn ang="0">
                      <a:pos x="216" y="56"/>
                    </a:cxn>
                    <a:cxn ang="0">
                      <a:pos x="262" y="60"/>
                    </a:cxn>
                    <a:cxn ang="0">
                      <a:pos x="307" y="75"/>
                    </a:cxn>
                    <a:cxn ang="0">
                      <a:pos x="366" y="80"/>
                    </a:cxn>
                    <a:cxn ang="0">
                      <a:pos x="423" y="55"/>
                    </a:cxn>
                    <a:cxn ang="0">
                      <a:pos x="415" y="10"/>
                    </a:cxn>
                    <a:cxn ang="0">
                      <a:pos x="444" y="26"/>
                    </a:cxn>
                    <a:cxn ang="0">
                      <a:pos x="475" y="54"/>
                    </a:cxn>
                    <a:cxn ang="0">
                      <a:pos x="506" y="69"/>
                    </a:cxn>
                    <a:cxn ang="0">
                      <a:pos x="483" y="87"/>
                    </a:cxn>
                    <a:cxn ang="0">
                      <a:pos x="438" y="131"/>
                    </a:cxn>
                    <a:cxn ang="0">
                      <a:pos x="442" y="217"/>
                    </a:cxn>
                    <a:cxn ang="0">
                      <a:pos x="479" y="231"/>
                    </a:cxn>
                    <a:cxn ang="0">
                      <a:pos x="501" y="254"/>
                    </a:cxn>
                    <a:cxn ang="0">
                      <a:pos x="518" y="210"/>
                    </a:cxn>
                    <a:cxn ang="0">
                      <a:pos x="516" y="162"/>
                    </a:cxn>
                    <a:cxn ang="0">
                      <a:pos x="553" y="164"/>
                    </a:cxn>
                    <a:cxn ang="0">
                      <a:pos x="584" y="175"/>
                    </a:cxn>
                    <a:cxn ang="0">
                      <a:pos x="613" y="202"/>
                    </a:cxn>
                    <a:cxn ang="0">
                      <a:pos x="639" y="239"/>
                    </a:cxn>
                    <a:cxn ang="0">
                      <a:pos x="631" y="276"/>
                    </a:cxn>
                    <a:cxn ang="0">
                      <a:pos x="608" y="306"/>
                    </a:cxn>
                    <a:cxn ang="0">
                      <a:pos x="573" y="356"/>
                    </a:cxn>
                    <a:cxn ang="0">
                      <a:pos x="546" y="393"/>
                    </a:cxn>
                    <a:cxn ang="0">
                      <a:pos x="533" y="437"/>
                    </a:cxn>
                    <a:cxn ang="0">
                      <a:pos x="513" y="464"/>
                    </a:cxn>
                    <a:cxn ang="0">
                      <a:pos x="499" y="522"/>
                    </a:cxn>
                    <a:cxn ang="0">
                      <a:pos x="478" y="491"/>
                    </a:cxn>
                  </a:cxnLst>
                  <a:rect l="0" t="0" r="0" b="0"/>
                  <a:pathLst>
                    <a:path w="1434" h="1073">
                      <a:moveTo>
                        <a:pt x="1047" y="779"/>
                      </a:moveTo>
                      <a:lnTo>
                        <a:pt x="1034" y="781"/>
                      </a:lnTo>
                      <a:lnTo>
                        <a:pt x="1023" y="775"/>
                      </a:lnTo>
                      <a:lnTo>
                        <a:pt x="1012" y="772"/>
                      </a:lnTo>
                      <a:lnTo>
                        <a:pt x="999" y="777"/>
                      </a:lnTo>
                      <a:lnTo>
                        <a:pt x="987" y="788"/>
                      </a:lnTo>
                      <a:lnTo>
                        <a:pt x="979" y="793"/>
                      </a:lnTo>
                      <a:lnTo>
                        <a:pt x="970" y="797"/>
                      </a:lnTo>
                      <a:lnTo>
                        <a:pt x="959" y="799"/>
                      </a:lnTo>
                      <a:lnTo>
                        <a:pt x="952" y="799"/>
                      </a:lnTo>
                      <a:lnTo>
                        <a:pt x="943" y="799"/>
                      </a:lnTo>
                      <a:lnTo>
                        <a:pt x="934" y="799"/>
                      </a:lnTo>
                      <a:lnTo>
                        <a:pt x="925" y="799"/>
                      </a:lnTo>
                      <a:lnTo>
                        <a:pt x="918" y="804"/>
                      </a:lnTo>
                      <a:lnTo>
                        <a:pt x="910" y="812"/>
                      </a:lnTo>
                      <a:lnTo>
                        <a:pt x="903" y="824"/>
                      </a:lnTo>
                      <a:lnTo>
                        <a:pt x="900" y="842"/>
                      </a:lnTo>
                      <a:lnTo>
                        <a:pt x="898" y="862"/>
                      </a:lnTo>
                      <a:lnTo>
                        <a:pt x="900" y="879"/>
                      </a:lnTo>
                      <a:lnTo>
                        <a:pt x="907" y="891"/>
                      </a:lnTo>
                      <a:lnTo>
                        <a:pt x="914" y="902"/>
                      </a:lnTo>
                      <a:lnTo>
                        <a:pt x="923" y="911"/>
                      </a:lnTo>
                      <a:lnTo>
                        <a:pt x="932" y="918"/>
                      </a:lnTo>
                      <a:lnTo>
                        <a:pt x="941" y="922"/>
                      </a:lnTo>
                      <a:lnTo>
                        <a:pt x="949" y="926"/>
                      </a:lnTo>
                      <a:lnTo>
                        <a:pt x="956" y="926"/>
                      </a:lnTo>
                      <a:lnTo>
                        <a:pt x="963" y="924"/>
                      </a:lnTo>
                      <a:lnTo>
                        <a:pt x="970" y="920"/>
                      </a:lnTo>
                      <a:lnTo>
                        <a:pt x="979" y="915"/>
                      </a:lnTo>
                      <a:lnTo>
                        <a:pt x="987" y="909"/>
                      </a:lnTo>
                      <a:lnTo>
                        <a:pt x="994" y="902"/>
                      </a:lnTo>
                      <a:lnTo>
                        <a:pt x="1001" y="897"/>
                      </a:lnTo>
                      <a:lnTo>
                        <a:pt x="1008" y="889"/>
                      </a:lnTo>
                      <a:lnTo>
                        <a:pt x="1019" y="888"/>
                      </a:lnTo>
                      <a:lnTo>
                        <a:pt x="1025" y="900"/>
                      </a:lnTo>
                      <a:lnTo>
                        <a:pt x="1025" y="918"/>
                      </a:lnTo>
                      <a:lnTo>
                        <a:pt x="1019" y="935"/>
                      </a:lnTo>
                      <a:lnTo>
                        <a:pt x="1014" y="945"/>
                      </a:lnTo>
                      <a:lnTo>
                        <a:pt x="1017" y="951"/>
                      </a:lnTo>
                      <a:lnTo>
                        <a:pt x="1025" y="956"/>
                      </a:lnTo>
                      <a:lnTo>
                        <a:pt x="1036" y="958"/>
                      </a:lnTo>
                      <a:lnTo>
                        <a:pt x="1047" y="962"/>
                      </a:lnTo>
                      <a:lnTo>
                        <a:pt x="1057" y="969"/>
                      </a:lnTo>
                      <a:lnTo>
                        <a:pt x="1068" y="982"/>
                      </a:lnTo>
                      <a:lnTo>
                        <a:pt x="1074" y="1000"/>
                      </a:lnTo>
                      <a:lnTo>
                        <a:pt x="1076" y="1016"/>
                      </a:lnTo>
                      <a:lnTo>
                        <a:pt x="1077" y="1027"/>
                      </a:lnTo>
                      <a:lnTo>
                        <a:pt x="1079" y="1038"/>
                      </a:lnTo>
                      <a:lnTo>
                        <a:pt x="1085" y="1045"/>
                      </a:lnTo>
                      <a:lnTo>
                        <a:pt x="1092" y="1049"/>
                      </a:lnTo>
                      <a:lnTo>
                        <a:pt x="1103" y="1052"/>
                      </a:lnTo>
                      <a:lnTo>
                        <a:pt x="1114" y="1054"/>
                      </a:lnTo>
                      <a:lnTo>
                        <a:pt x="1123" y="1056"/>
                      </a:lnTo>
                      <a:lnTo>
                        <a:pt x="1130" y="1056"/>
                      </a:lnTo>
                      <a:lnTo>
                        <a:pt x="1134" y="1054"/>
                      </a:lnTo>
                      <a:lnTo>
                        <a:pt x="1135" y="1054"/>
                      </a:lnTo>
                      <a:lnTo>
                        <a:pt x="1135" y="1056"/>
                      </a:lnTo>
                      <a:lnTo>
                        <a:pt x="1134" y="1060"/>
                      </a:lnTo>
                      <a:lnTo>
                        <a:pt x="1130" y="1065"/>
                      </a:lnTo>
                      <a:lnTo>
                        <a:pt x="1125" y="1070"/>
                      </a:lnTo>
                      <a:lnTo>
                        <a:pt x="1117" y="1072"/>
                      </a:lnTo>
                      <a:lnTo>
                        <a:pt x="1112" y="1072"/>
                      </a:lnTo>
                      <a:lnTo>
                        <a:pt x="1103" y="1070"/>
                      </a:lnTo>
                      <a:lnTo>
                        <a:pt x="1095" y="1070"/>
                      </a:lnTo>
                      <a:lnTo>
                        <a:pt x="1086" y="1067"/>
                      </a:lnTo>
                      <a:lnTo>
                        <a:pt x="1077" y="1065"/>
                      </a:lnTo>
                      <a:lnTo>
                        <a:pt x="1068" y="1063"/>
                      </a:lnTo>
                      <a:lnTo>
                        <a:pt x="1063" y="1060"/>
                      </a:lnTo>
                      <a:lnTo>
                        <a:pt x="1059" y="1058"/>
                      </a:lnTo>
                      <a:lnTo>
                        <a:pt x="1054" y="1054"/>
                      </a:lnTo>
                      <a:lnTo>
                        <a:pt x="1045" y="1049"/>
                      </a:lnTo>
                      <a:lnTo>
                        <a:pt x="1034" y="1041"/>
                      </a:lnTo>
                      <a:lnTo>
                        <a:pt x="1021" y="1032"/>
                      </a:lnTo>
                      <a:lnTo>
                        <a:pt x="1010" y="1023"/>
                      </a:lnTo>
                      <a:lnTo>
                        <a:pt x="1003" y="1016"/>
                      </a:lnTo>
                      <a:lnTo>
                        <a:pt x="998" y="1009"/>
                      </a:lnTo>
                      <a:lnTo>
                        <a:pt x="992" y="1003"/>
                      </a:lnTo>
                      <a:lnTo>
                        <a:pt x="987" y="998"/>
                      </a:lnTo>
                      <a:lnTo>
                        <a:pt x="979" y="993"/>
                      </a:lnTo>
                      <a:lnTo>
                        <a:pt x="969" y="987"/>
                      </a:lnTo>
                      <a:lnTo>
                        <a:pt x="954" y="982"/>
                      </a:lnTo>
                      <a:lnTo>
                        <a:pt x="943" y="978"/>
                      </a:lnTo>
                      <a:lnTo>
                        <a:pt x="930" y="973"/>
                      </a:lnTo>
                      <a:lnTo>
                        <a:pt x="920" y="969"/>
                      </a:lnTo>
                      <a:lnTo>
                        <a:pt x="909" y="964"/>
                      </a:lnTo>
                      <a:lnTo>
                        <a:pt x="898" y="960"/>
                      </a:lnTo>
                      <a:lnTo>
                        <a:pt x="889" y="956"/>
                      </a:lnTo>
                      <a:lnTo>
                        <a:pt x="880" y="953"/>
                      </a:lnTo>
                      <a:lnTo>
                        <a:pt x="871" y="949"/>
                      </a:lnTo>
                      <a:lnTo>
                        <a:pt x="861" y="945"/>
                      </a:lnTo>
                      <a:lnTo>
                        <a:pt x="852" y="938"/>
                      </a:lnTo>
                      <a:lnTo>
                        <a:pt x="843" y="929"/>
                      </a:lnTo>
                      <a:lnTo>
                        <a:pt x="834" y="920"/>
                      </a:lnTo>
                      <a:lnTo>
                        <a:pt x="827" y="911"/>
                      </a:lnTo>
                      <a:lnTo>
                        <a:pt x="820" y="902"/>
                      </a:lnTo>
                      <a:lnTo>
                        <a:pt x="812" y="895"/>
                      </a:lnTo>
                      <a:lnTo>
                        <a:pt x="809" y="891"/>
                      </a:lnTo>
                      <a:lnTo>
                        <a:pt x="802" y="884"/>
                      </a:lnTo>
                      <a:lnTo>
                        <a:pt x="793" y="873"/>
                      </a:lnTo>
                      <a:lnTo>
                        <a:pt x="783" y="864"/>
                      </a:lnTo>
                      <a:lnTo>
                        <a:pt x="771" y="859"/>
                      </a:lnTo>
                      <a:lnTo>
                        <a:pt x="762" y="857"/>
                      </a:lnTo>
                      <a:lnTo>
                        <a:pt x="753" y="855"/>
                      </a:lnTo>
                      <a:lnTo>
                        <a:pt x="742" y="851"/>
                      </a:lnTo>
                      <a:lnTo>
                        <a:pt x="731" y="848"/>
                      </a:lnTo>
                      <a:lnTo>
                        <a:pt x="720" y="842"/>
                      </a:lnTo>
                      <a:lnTo>
                        <a:pt x="709" y="835"/>
                      </a:lnTo>
                      <a:lnTo>
                        <a:pt x="700" y="830"/>
                      </a:lnTo>
                      <a:lnTo>
                        <a:pt x="691" y="821"/>
                      </a:lnTo>
                      <a:lnTo>
                        <a:pt x="675" y="804"/>
                      </a:lnTo>
                      <a:lnTo>
                        <a:pt x="660" y="788"/>
                      </a:lnTo>
                      <a:lnTo>
                        <a:pt x="649" y="772"/>
                      </a:lnTo>
                      <a:lnTo>
                        <a:pt x="644" y="757"/>
                      </a:lnTo>
                      <a:lnTo>
                        <a:pt x="638" y="743"/>
                      </a:lnTo>
                      <a:lnTo>
                        <a:pt x="635" y="728"/>
                      </a:lnTo>
                      <a:lnTo>
                        <a:pt x="629" y="714"/>
                      </a:lnTo>
                      <a:lnTo>
                        <a:pt x="624" y="701"/>
                      </a:lnTo>
                      <a:lnTo>
                        <a:pt x="620" y="696"/>
                      </a:lnTo>
                      <a:lnTo>
                        <a:pt x="615" y="688"/>
                      </a:lnTo>
                      <a:lnTo>
                        <a:pt x="606" y="681"/>
                      </a:lnTo>
                      <a:lnTo>
                        <a:pt x="597" y="672"/>
                      </a:lnTo>
                      <a:lnTo>
                        <a:pt x="588" y="665"/>
                      </a:lnTo>
                      <a:lnTo>
                        <a:pt x="577" y="654"/>
                      </a:lnTo>
                      <a:lnTo>
                        <a:pt x="569" y="645"/>
                      </a:lnTo>
                      <a:lnTo>
                        <a:pt x="562" y="634"/>
                      </a:lnTo>
                      <a:lnTo>
                        <a:pt x="557" y="611"/>
                      </a:lnTo>
                      <a:lnTo>
                        <a:pt x="557" y="585"/>
                      </a:lnTo>
                      <a:lnTo>
                        <a:pt x="562" y="563"/>
                      </a:lnTo>
                      <a:lnTo>
                        <a:pt x="568" y="549"/>
                      </a:lnTo>
                      <a:lnTo>
                        <a:pt x="569" y="533"/>
                      </a:lnTo>
                      <a:lnTo>
                        <a:pt x="569" y="511"/>
                      </a:lnTo>
                      <a:lnTo>
                        <a:pt x="568" y="486"/>
                      </a:lnTo>
                      <a:lnTo>
                        <a:pt x="562" y="462"/>
                      </a:lnTo>
                      <a:lnTo>
                        <a:pt x="555" y="446"/>
                      </a:lnTo>
                      <a:lnTo>
                        <a:pt x="549" y="435"/>
                      </a:lnTo>
                      <a:lnTo>
                        <a:pt x="540" y="428"/>
                      </a:lnTo>
                      <a:lnTo>
                        <a:pt x="528" y="419"/>
                      </a:lnTo>
                      <a:lnTo>
                        <a:pt x="517" y="408"/>
                      </a:lnTo>
                      <a:lnTo>
                        <a:pt x="510" y="397"/>
                      </a:lnTo>
                      <a:lnTo>
                        <a:pt x="504" y="386"/>
                      </a:lnTo>
                      <a:lnTo>
                        <a:pt x="500" y="372"/>
                      </a:lnTo>
                      <a:lnTo>
                        <a:pt x="493" y="359"/>
                      </a:lnTo>
                      <a:lnTo>
                        <a:pt x="482" y="348"/>
                      </a:lnTo>
                      <a:lnTo>
                        <a:pt x="470" y="343"/>
                      </a:lnTo>
                      <a:lnTo>
                        <a:pt x="457" y="343"/>
                      </a:lnTo>
                      <a:lnTo>
                        <a:pt x="451" y="344"/>
                      </a:lnTo>
                      <a:lnTo>
                        <a:pt x="442" y="343"/>
                      </a:lnTo>
                      <a:lnTo>
                        <a:pt x="435" y="341"/>
                      </a:lnTo>
                      <a:lnTo>
                        <a:pt x="426" y="335"/>
                      </a:lnTo>
                      <a:lnTo>
                        <a:pt x="415" y="332"/>
                      </a:lnTo>
                      <a:lnTo>
                        <a:pt x="406" y="328"/>
                      </a:lnTo>
                      <a:lnTo>
                        <a:pt x="397" y="323"/>
                      </a:lnTo>
                      <a:lnTo>
                        <a:pt x="390" y="319"/>
                      </a:lnTo>
                      <a:lnTo>
                        <a:pt x="377" y="314"/>
                      </a:lnTo>
                      <a:lnTo>
                        <a:pt x="368" y="308"/>
                      </a:lnTo>
                      <a:lnTo>
                        <a:pt x="359" y="303"/>
                      </a:lnTo>
                      <a:lnTo>
                        <a:pt x="346" y="299"/>
                      </a:lnTo>
                      <a:lnTo>
                        <a:pt x="339" y="299"/>
                      </a:lnTo>
                      <a:lnTo>
                        <a:pt x="332" y="297"/>
                      </a:lnTo>
                      <a:lnTo>
                        <a:pt x="324" y="299"/>
                      </a:lnTo>
                      <a:lnTo>
                        <a:pt x="315" y="299"/>
                      </a:lnTo>
                      <a:lnTo>
                        <a:pt x="306" y="299"/>
                      </a:lnTo>
                      <a:lnTo>
                        <a:pt x="297" y="297"/>
                      </a:lnTo>
                      <a:lnTo>
                        <a:pt x="288" y="294"/>
                      </a:lnTo>
                      <a:lnTo>
                        <a:pt x="279" y="290"/>
                      </a:lnTo>
                      <a:lnTo>
                        <a:pt x="270" y="285"/>
                      </a:lnTo>
                      <a:lnTo>
                        <a:pt x="263" y="281"/>
                      </a:lnTo>
                      <a:lnTo>
                        <a:pt x="254" y="279"/>
                      </a:lnTo>
                      <a:lnTo>
                        <a:pt x="245" y="277"/>
                      </a:lnTo>
                      <a:lnTo>
                        <a:pt x="236" y="277"/>
                      </a:lnTo>
                      <a:lnTo>
                        <a:pt x="225" y="277"/>
                      </a:lnTo>
                      <a:lnTo>
                        <a:pt x="212" y="279"/>
                      </a:lnTo>
                      <a:lnTo>
                        <a:pt x="199" y="281"/>
                      </a:lnTo>
                      <a:lnTo>
                        <a:pt x="187" y="285"/>
                      </a:lnTo>
                      <a:lnTo>
                        <a:pt x="174" y="294"/>
                      </a:lnTo>
                      <a:lnTo>
                        <a:pt x="165" y="305"/>
                      </a:lnTo>
                      <a:lnTo>
                        <a:pt x="154" y="315"/>
                      </a:lnTo>
                      <a:lnTo>
                        <a:pt x="145" y="326"/>
                      </a:lnTo>
                      <a:lnTo>
                        <a:pt x="134" y="335"/>
                      </a:lnTo>
                      <a:lnTo>
                        <a:pt x="123" y="343"/>
                      </a:lnTo>
                      <a:lnTo>
                        <a:pt x="110" y="343"/>
                      </a:lnTo>
                      <a:lnTo>
                        <a:pt x="98" y="337"/>
                      </a:lnTo>
                      <a:lnTo>
                        <a:pt x="90" y="330"/>
                      </a:lnTo>
                      <a:lnTo>
                        <a:pt x="85" y="323"/>
                      </a:lnTo>
                      <a:lnTo>
                        <a:pt x="74" y="314"/>
                      </a:lnTo>
                      <a:lnTo>
                        <a:pt x="63" y="303"/>
                      </a:lnTo>
                      <a:lnTo>
                        <a:pt x="58" y="285"/>
                      </a:lnTo>
                      <a:lnTo>
                        <a:pt x="58" y="261"/>
                      </a:lnTo>
                      <a:lnTo>
                        <a:pt x="65" y="234"/>
                      </a:lnTo>
                      <a:lnTo>
                        <a:pt x="69" y="220"/>
                      </a:lnTo>
                      <a:lnTo>
                        <a:pt x="67" y="209"/>
                      </a:lnTo>
                      <a:lnTo>
                        <a:pt x="61" y="203"/>
                      </a:lnTo>
                      <a:lnTo>
                        <a:pt x="52" y="200"/>
                      </a:lnTo>
                      <a:lnTo>
                        <a:pt x="43" y="198"/>
                      </a:lnTo>
                      <a:lnTo>
                        <a:pt x="31" y="194"/>
                      </a:lnTo>
                      <a:lnTo>
                        <a:pt x="18" y="191"/>
                      </a:lnTo>
                      <a:lnTo>
                        <a:pt x="7" y="185"/>
                      </a:lnTo>
                      <a:lnTo>
                        <a:pt x="0" y="176"/>
                      </a:lnTo>
                      <a:lnTo>
                        <a:pt x="0" y="163"/>
                      </a:lnTo>
                      <a:lnTo>
                        <a:pt x="5" y="149"/>
                      </a:lnTo>
                      <a:lnTo>
                        <a:pt x="14" y="133"/>
                      </a:lnTo>
                      <a:lnTo>
                        <a:pt x="27" y="118"/>
                      </a:lnTo>
                      <a:lnTo>
                        <a:pt x="40" y="102"/>
                      </a:lnTo>
                      <a:lnTo>
                        <a:pt x="52" y="89"/>
                      </a:lnTo>
                      <a:lnTo>
                        <a:pt x="65" y="80"/>
                      </a:lnTo>
                      <a:lnTo>
                        <a:pt x="76" y="73"/>
                      </a:lnTo>
                      <a:lnTo>
                        <a:pt x="85" y="64"/>
                      </a:lnTo>
                      <a:lnTo>
                        <a:pt x="96" y="55"/>
                      </a:lnTo>
                      <a:lnTo>
                        <a:pt x="109" y="48"/>
                      </a:lnTo>
                      <a:lnTo>
                        <a:pt x="127" y="42"/>
                      </a:lnTo>
                      <a:lnTo>
                        <a:pt x="150" y="38"/>
                      </a:lnTo>
                      <a:lnTo>
                        <a:pt x="179" y="38"/>
                      </a:lnTo>
                      <a:lnTo>
                        <a:pt x="217" y="42"/>
                      </a:lnTo>
                      <a:lnTo>
                        <a:pt x="236" y="53"/>
                      </a:lnTo>
                      <a:lnTo>
                        <a:pt x="250" y="60"/>
                      </a:lnTo>
                      <a:lnTo>
                        <a:pt x="263" y="66"/>
                      </a:lnTo>
                      <a:lnTo>
                        <a:pt x="274" y="69"/>
                      </a:lnTo>
                      <a:lnTo>
                        <a:pt x="283" y="71"/>
                      </a:lnTo>
                      <a:lnTo>
                        <a:pt x="292" y="75"/>
                      </a:lnTo>
                      <a:lnTo>
                        <a:pt x="301" y="76"/>
                      </a:lnTo>
                      <a:lnTo>
                        <a:pt x="308" y="78"/>
                      </a:lnTo>
                      <a:lnTo>
                        <a:pt x="319" y="82"/>
                      </a:lnTo>
                      <a:lnTo>
                        <a:pt x="334" y="84"/>
                      </a:lnTo>
                      <a:lnTo>
                        <a:pt x="352" y="86"/>
                      </a:lnTo>
                      <a:lnTo>
                        <a:pt x="372" y="89"/>
                      </a:lnTo>
                      <a:lnTo>
                        <a:pt x="390" y="91"/>
                      </a:lnTo>
                      <a:lnTo>
                        <a:pt x="408" y="91"/>
                      </a:lnTo>
                      <a:lnTo>
                        <a:pt x="424" y="91"/>
                      </a:lnTo>
                      <a:lnTo>
                        <a:pt x="435" y="91"/>
                      </a:lnTo>
                      <a:lnTo>
                        <a:pt x="446" y="89"/>
                      </a:lnTo>
                      <a:lnTo>
                        <a:pt x="461" y="89"/>
                      </a:lnTo>
                      <a:lnTo>
                        <a:pt x="477" y="89"/>
                      </a:lnTo>
                      <a:lnTo>
                        <a:pt x="495" y="89"/>
                      </a:lnTo>
                      <a:lnTo>
                        <a:pt x="513" y="89"/>
                      </a:lnTo>
                      <a:lnTo>
                        <a:pt x="529" y="91"/>
                      </a:lnTo>
                      <a:lnTo>
                        <a:pt x="544" y="91"/>
                      </a:lnTo>
                      <a:lnTo>
                        <a:pt x="553" y="91"/>
                      </a:lnTo>
                      <a:lnTo>
                        <a:pt x="560" y="91"/>
                      </a:lnTo>
                      <a:lnTo>
                        <a:pt x="569" y="93"/>
                      </a:lnTo>
                      <a:lnTo>
                        <a:pt x="580" y="95"/>
                      </a:lnTo>
                      <a:lnTo>
                        <a:pt x="591" y="96"/>
                      </a:lnTo>
                      <a:lnTo>
                        <a:pt x="602" y="98"/>
                      </a:lnTo>
                      <a:lnTo>
                        <a:pt x="613" y="102"/>
                      </a:lnTo>
                      <a:lnTo>
                        <a:pt x="624" y="104"/>
                      </a:lnTo>
                      <a:lnTo>
                        <a:pt x="633" y="107"/>
                      </a:lnTo>
                      <a:lnTo>
                        <a:pt x="646" y="111"/>
                      </a:lnTo>
                      <a:lnTo>
                        <a:pt x="660" y="115"/>
                      </a:lnTo>
                      <a:lnTo>
                        <a:pt x="680" y="118"/>
                      </a:lnTo>
                      <a:lnTo>
                        <a:pt x="700" y="120"/>
                      </a:lnTo>
                      <a:lnTo>
                        <a:pt x="720" y="124"/>
                      </a:lnTo>
                      <a:lnTo>
                        <a:pt x="738" y="127"/>
                      </a:lnTo>
                      <a:lnTo>
                        <a:pt x="754" y="129"/>
                      </a:lnTo>
                      <a:lnTo>
                        <a:pt x="765" y="129"/>
                      </a:lnTo>
                      <a:lnTo>
                        <a:pt x="776" y="129"/>
                      </a:lnTo>
                      <a:lnTo>
                        <a:pt x="793" y="129"/>
                      </a:lnTo>
                      <a:lnTo>
                        <a:pt x="811" y="127"/>
                      </a:lnTo>
                      <a:lnTo>
                        <a:pt x="832" y="125"/>
                      </a:lnTo>
                      <a:lnTo>
                        <a:pt x="852" y="124"/>
                      </a:lnTo>
                      <a:lnTo>
                        <a:pt x="872" y="120"/>
                      </a:lnTo>
                      <a:lnTo>
                        <a:pt x="889" y="116"/>
                      </a:lnTo>
                      <a:lnTo>
                        <a:pt x="903" y="111"/>
                      </a:lnTo>
                      <a:lnTo>
                        <a:pt x="921" y="102"/>
                      </a:lnTo>
                      <a:lnTo>
                        <a:pt x="932" y="95"/>
                      </a:lnTo>
                      <a:lnTo>
                        <a:pt x="936" y="87"/>
                      </a:lnTo>
                      <a:lnTo>
                        <a:pt x="938" y="80"/>
                      </a:lnTo>
                      <a:lnTo>
                        <a:pt x="934" y="73"/>
                      </a:lnTo>
                      <a:lnTo>
                        <a:pt x="925" y="62"/>
                      </a:lnTo>
                      <a:lnTo>
                        <a:pt x="916" y="53"/>
                      </a:lnTo>
                      <a:lnTo>
                        <a:pt x="909" y="46"/>
                      </a:lnTo>
                      <a:lnTo>
                        <a:pt x="907" y="37"/>
                      </a:lnTo>
                      <a:lnTo>
                        <a:pt x="910" y="26"/>
                      </a:lnTo>
                      <a:lnTo>
                        <a:pt x="918" y="15"/>
                      </a:lnTo>
                      <a:lnTo>
                        <a:pt x="925" y="4"/>
                      </a:lnTo>
                      <a:lnTo>
                        <a:pt x="936" y="0"/>
                      </a:lnTo>
                      <a:lnTo>
                        <a:pt x="947" y="2"/>
                      </a:lnTo>
                      <a:lnTo>
                        <a:pt x="961" y="8"/>
                      </a:lnTo>
                      <a:lnTo>
                        <a:pt x="974" y="13"/>
                      </a:lnTo>
                      <a:lnTo>
                        <a:pt x="981" y="20"/>
                      </a:lnTo>
                      <a:lnTo>
                        <a:pt x="983" y="31"/>
                      </a:lnTo>
                      <a:lnTo>
                        <a:pt x="983" y="42"/>
                      </a:lnTo>
                      <a:lnTo>
                        <a:pt x="983" y="51"/>
                      </a:lnTo>
                      <a:lnTo>
                        <a:pt x="987" y="60"/>
                      </a:lnTo>
                      <a:lnTo>
                        <a:pt x="996" y="73"/>
                      </a:lnTo>
                      <a:lnTo>
                        <a:pt x="1008" y="80"/>
                      </a:lnTo>
                      <a:lnTo>
                        <a:pt x="1025" y="84"/>
                      </a:lnTo>
                      <a:lnTo>
                        <a:pt x="1034" y="84"/>
                      </a:lnTo>
                      <a:lnTo>
                        <a:pt x="1043" y="84"/>
                      </a:lnTo>
                      <a:lnTo>
                        <a:pt x="1052" y="86"/>
                      </a:lnTo>
                      <a:lnTo>
                        <a:pt x="1061" y="87"/>
                      </a:lnTo>
                      <a:lnTo>
                        <a:pt x="1070" y="91"/>
                      </a:lnTo>
                      <a:lnTo>
                        <a:pt x="1079" y="93"/>
                      </a:lnTo>
                      <a:lnTo>
                        <a:pt x="1088" y="95"/>
                      </a:lnTo>
                      <a:lnTo>
                        <a:pt x="1097" y="96"/>
                      </a:lnTo>
                      <a:lnTo>
                        <a:pt x="1112" y="98"/>
                      </a:lnTo>
                      <a:lnTo>
                        <a:pt x="1119" y="102"/>
                      </a:lnTo>
                      <a:lnTo>
                        <a:pt x="1119" y="109"/>
                      </a:lnTo>
                      <a:lnTo>
                        <a:pt x="1117" y="118"/>
                      </a:lnTo>
                      <a:lnTo>
                        <a:pt x="1114" y="124"/>
                      </a:lnTo>
                      <a:lnTo>
                        <a:pt x="1110" y="129"/>
                      </a:lnTo>
                      <a:lnTo>
                        <a:pt x="1103" y="133"/>
                      </a:lnTo>
                      <a:lnTo>
                        <a:pt x="1095" y="134"/>
                      </a:lnTo>
                      <a:lnTo>
                        <a:pt x="1086" y="136"/>
                      </a:lnTo>
                      <a:lnTo>
                        <a:pt x="1077" y="138"/>
                      </a:lnTo>
                      <a:lnTo>
                        <a:pt x="1068" y="138"/>
                      </a:lnTo>
                      <a:lnTo>
                        <a:pt x="1059" y="140"/>
                      </a:lnTo>
                      <a:lnTo>
                        <a:pt x="1043" y="145"/>
                      </a:lnTo>
                      <a:lnTo>
                        <a:pt x="1030" y="151"/>
                      </a:lnTo>
                      <a:lnTo>
                        <a:pt x="1017" y="160"/>
                      </a:lnTo>
                      <a:lnTo>
                        <a:pt x="1007" y="169"/>
                      </a:lnTo>
                      <a:lnTo>
                        <a:pt x="996" y="180"/>
                      </a:lnTo>
                      <a:lnTo>
                        <a:pt x="983" y="192"/>
                      </a:lnTo>
                      <a:lnTo>
                        <a:pt x="969" y="207"/>
                      </a:lnTo>
                      <a:lnTo>
                        <a:pt x="956" y="227"/>
                      </a:lnTo>
                      <a:lnTo>
                        <a:pt x="949" y="252"/>
                      </a:lnTo>
                      <a:lnTo>
                        <a:pt x="949" y="285"/>
                      </a:lnTo>
                      <a:lnTo>
                        <a:pt x="952" y="314"/>
                      </a:lnTo>
                      <a:lnTo>
                        <a:pt x="956" y="334"/>
                      </a:lnTo>
                      <a:lnTo>
                        <a:pt x="961" y="343"/>
                      </a:lnTo>
                      <a:lnTo>
                        <a:pt x="969" y="344"/>
                      </a:lnTo>
                      <a:lnTo>
                        <a:pt x="978" y="343"/>
                      </a:lnTo>
                      <a:lnTo>
                        <a:pt x="987" y="343"/>
                      </a:lnTo>
                      <a:lnTo>
                        <a:pt x="998" y="344"/>
                      </a:lnTo>
                      <a:lnTo>
                        <a:pt x="1010" y="346"/>
                      </a:lnTo>
                      <a:lnTo>
                        <a:pt x="1021" y="352"/>
                      </a:lnTo>
                      <a:lnTo>
                        <a:pt x="1032" y="357"/>
                      </a:lnTo>
                      <a:lnTo>
                        <a:pt x="1043" y="361"/>
                      </a:lnTo>
                      <a:lnTo>
                        <a:pt x="1052" y="364"/>
                      </a:lnTo>
                      <a:lnTo>
                        <a:pt x="1059" y="366"/>
                      </a:lnTo>
                      <a:lnTo>
                        <a:pt x="1068" y="366"/>
                      </a:lnTo>
                      <a:lnTo>
                        <a:pt x="1077" y="366"/>
                      </a:lnTo>
                      <a:lnTo>
                        <a:pt x="1085" y="370"/>
                      </a:lnTo>
                      <a:lnTo>
                        <a:pt x="1090" y="375"/>
                      </a:lnTo>
                      <a:lnTo>
                        <a:pt x="1092" y="384"/>
                      </a:lnTo>
                      <a:lnTo>
                        <a:pt x="1095" y="393"/>
                      </a:lnTo>
                      <a:lnTo>
                        <a:pt x="1101" y="399"/>
                      </a:lnTo>
                      <a:lnTo>
                        <a:pt x="1108" y="402"/>
                      </a:lnTo>
                      <a:lnTo>
                        <a:pt x="1117" y="404"/>
                      </a:lnTo>
                      <a:lnTo>
                        <a:pt x="1123" y="399"/>
                      </a:lnTo>
                      <a:lnTo>
                        <a:pt x="1125" y="384"/>
                      </a:lnTo>
                      <a:lnTo>
                        <a:pt x="1125" y="368"/>
                      </a:lnTo>
                      <a:lnTo>
                        <a:pt x="1121" y="352"/>
                      </a:lnTo>
                      <a:lnTo>
                        <a:pt x="1123" y="343"/>
                      </a:lnTo>
                      <a:lnTo>
                        <a:pt x="1132" y="335"/>
                      </a:lnTo>
                      <a:lnTo>
                        <a:pt x="1146" y="332"/>
                      </a:lnTo>
                      <a:lnTo>
                        <a:pt x="1159" y="326"/>
                      </a:lnTo>
                      <a:lnTo>
                        <a:pt x="1168" y="319"/>
                      </a:lnTo>
                      <a:lnTo>
                        <a:pt x="1166" y="306"/>
                      </a:lnTo>
                      <a:lnTo>
                        <a:pt x="1161" y="296"/>
                      </a:lnTo>
                      <a:lnTo>
                        <a:pt x="1150" y="287"/>
                      </a:lnTo>
                      <a:lnTo>
                        <a:pt x="1143" y="277"/>
                      </a:lnTo>
                      <a:lnTo>
                        <a:pt x="1139" y="267"/>
                      </a:lnTo>
                      <a:lnTo>
                        <a:pt x="1141" y="256"/>
                      </a:lnTo>
                      <a:lnTo>
                        <a:pt x="1144" y="243"/>
                      </a:lnTo>
                      <a:lnTo>
                        <a:pt x="1155" y="234"/>
                      </a:lnTo>
                      <a:lnTo>
                        <a:pt x="1170" y="230"/>
                      </a:lnTo>
                      <a:lnTo>
                        <a:pt x="1186" y="234"/>
                      </a:lnTo>
                      <a:lnTo>
                        <a:pt x="1195" y="241"/>
                      </a:lnTo>
                      <a:lnTo>
                        <a:pt x="1203" y="248"/>
                      </a:lnTo>
                      <a:lnTo>
                        <a:pt x="1213" y="256"/>
                      </a:lnTo>
                      <a:lnTo>
                        <a:pt x="1224" y="259"/>
                      </a:lnTo>
                      <a:lnTo>
                        <a:pt x="1233" y="265"/>
                      </a:lnTo>
                      <a:lnTo>
                        <a:pt x="1241" y="270"/>
                      </a:lnTo>
                      <a:lnTo>
                        <a:pt x="1248" y="277"/>
                      </a:lnTo>
                      <a:lnTo>
                        <a:pt x="1255" y="287"/>
                      </a:lnTo>
                      <a:lnTo>
                        <a:pt x="1262" y="294"/>
                      </a:lnTo>
                      <a:lnTo>
                        <a:pt x="1271" y="296"/>
                      </a:lnTo>
                      <a:lnTo>
                        <a:pt x="1281" y="288"/>
                      </a:lnTo>
                      <a:lnTo>
                        <a:pt x="1291" y="277"/>
                      </a:lnTo>
                      <a:lnTo>
                        <a:pt x="1299" y="267"/>
                      </a:lnTo>
                      <a:lnTo>
                        <a:pt x="1306" y="261"/>
                      </a:lnTo>
                      <a:lnTo>
                        <a:pt x="1319" y="265"/>
                      </a:lnTo>
                      <a:lnTo>
                        <a:pt x="1330" y="274"/>
                      </a:lnTo>
                      <a:lnTo>
                        <a:pt x="1337" y="288"/>
                      </a:lnTo>
                      <a:lnTo>
                        <a:pt x="1342" y="299"/>
                      </a:lnTo>
                      <a:lnTo>
                        <a:pt x="1349" y="310"/>
                      </a:lnTo>
                      <a:lnTo>
                        <a:pt x="1357" y="319"/>
                      </a:lnTo>
                      <a:lnTo>
                        <a:pt x="1368" y="332"/>
                      </a:lnTo>
                      <a:lnTo>
                        <a:pt x="1378" y="344"/>
                      </a:lnTo>
                      <a:lnTo>
                        <a:pt x="1384" y="353"/>
                      </a:lnTo>
                      <a:lnTo>
                        <a:pt x="1388" y="363"/>
                      </a:lnTo>
                      <a:lnTo>
                        <a:pt x="1389" y="372"/>
                      </a:lnTo>
                      <a:lnTo>
                        <a:pt x="1393" y="379"/>
                      </a:lnTo>
                      <a:lnTo>
                        <a:pt x="1402" y="381"/>
                      </a:lnTo>
                      <a:lnTo>
                        <a:pt x="1413" y="379"/>
                      </a:lnTo>
                      <a:lnTo>
                        <a:pt x="1422" y="377"/>
                      </a:lnTo>
                      <a:lnTo>
                        <a:pt x="1429" y="379"/>
                      </a:lnTo>
                      <a:lnTo>
                        <a:pt x="1433" y="386"/>
                      </a:lnTo>
                      <a:lnTo>
                        <a:pt x="1431" y="401"/>
                      </a:lnTo>
                      <a:lnTo>
                        <a:pt x="1426" y="417"/>
                      </a:lnTo>
                      <a:lnTo>
                        <a:pt x="1417" y="430"/>
                      </a:lnTo>
                      <a:lnTo>
                        <a:pt x="1408" y="435"/>
                      </a:lnTo>
                      <a:lnTo>
                        <a:pt x="1397" y="437"/>
                      </a:lnTo>
                      <a:lnTo>
                        <a:pt x="1384" y="439"/>
                      </a:lnTo>
                      <a:lnTo>
                        <a:pt x="1373" y="440"/>
                      </a:lnTo>
                      <a:lnTo>
                        <a:pt x="1364" y="442"/>
                      </a:lnTo>
                      <a:lnTo>
                        <a:pt x="1355" y="444"/>
                      </a:lnTo>
                      <a:lnTo>
                        <a:pt x="1348" y="448"/>
                      </a:lnTo>
                      <a:lnTo>
                        <a:pt x="1344" y="457"/>
                      </a:lnTo>
                      <a:lnTo>
                        <a:pt x="1344" y="469"/>
                      </a:lnTo>
                      <a:lnTo>
                        <a:pt x="1346" y="484"/>
                      </a:lnTo>
                      <a:lnTo>
                        <a:pt x="1348" y="498"/>
                      </a:lnTo>
                      <a:lnTo>
                        <a:pt x="1344" y="511"/>
                      </a:lnTo>
                      <a:lnTo>
                        <a:pt x="1331" y="524"/>
                      </a:lnTo>
                      <a:lnTo>
                        <a:pt x="1315" y="533"/>
                      </a:lnTo>
                      <a:lnTo>
                        <a:pt x="1300" y="538"/>
                      </a:lnTo>
                      <a:lnTo>
                        <a:pt x="1290" y="544"/>
                      </a:lnTo>
                      <a:lnTo>
                        <a:pt x="1279" y="553"/>
                      </a:lnTo>
                      <a:lnTo>
                        <a:pt x="1268" y="563"/>
                      </a:lnTo>
                      <a:lnTo>
                        <a:pt x="1262" y="576"/>
                      </a:lnTo>
                      <a:lnTo>
                        <a:pt x="1257" y="587"/>
                      </a:lnTo>
                      <a:lnTo>
                        <a:pt x="1252" y="596"/>
                      </a:lnTo>
                      <a:lnTo>
                        <a:pt x="1242" y="602"/>
                      </a:lnTo>
                      <a:lnTo>
                        <a:pt x="1233" y="611"/>
                      </a:lnTo>
                      <a:lnTo>
                        <a:pt x="1224" y="618"/>
                      </a:lnTo>
                      <a:lnTo>
                        <a:pt x="1217" y="620"/>
                      </a:lnTo>
                      <a:lnTo>
                        <a:pt x="1208" y="621"/>
                      </a:lnTo>
                      <a:lnTo>
                        <a:pt x="1197" y="627"/>
                      </a:lnTo>
                      <a:lnTo>
                        <a:pt x="1190" y="634"/>
                      </a:lnTo>
                      <a:lnTo>
                        <a:pt x="1190" y="641"/>
                      </a:lnTo>
                      <a:lnTo>
                        <a:pt x="1190" y="649"/>
                      </a:lnTo>
                      <a:lnTo>
                        <a:pt x="1188" y="658"/>
                      </a:lnTo>
                      <a:lnTo>
                        <a:pt x="1184" y="669"/>
                      </a:lnTo>
                      <a:lnTo>
                        <a:pt x="1183" y="679"/>
                      </a:lnTo>
                      <a:lnTo>
                        <a:pt x="1179" y="692"/>
                      </a:lnTo>
                      <a:lnTo>
                        <a:pt x="1174" y="703"/>
                      </a:lnTo>
                      <a:lnTo>
                        <a:pt x="1170" y="712"/>
                      </a:lnTo>
                      <a:lnTo>
                        <a:pt x="1170" y="719"/>
                      </a:lnTo>
                      <a:lnTo>
                        <a:pt x="1168" y="725"/>
                      </a:lnTo>
                      <a:lnTo>
                        <a:pt x="1159" y="726"/>
                      </a:lnTo>
                      <a:lnTo>
                        <a:pt x="1148" y="728"/>
                      </a:lnTo>
                      <a:lnTo>
                        <a:pt x="1141" y="730"/>
                      </a:lnTo>
                      <a:lnTo>
                        <a:pt x="1135" y="735"/>
                      </a:lnTo>
                      <a:lnTo>
                        <a:pt x="1130" y="748"/>
                      </a:lnTo>
                      <a:lnTo>
                        <a:pt x="1132" y="772"/>
                      </a:lnTo>
                      <a:lnTo>
                        <a:pt x="1137" y="801"/>
                      </a:lnTo>
                      <a:lnTo>
                        <a:pt x="1139" y="828"/>
                      </a:lnTo>
                      <a:lnTo>
                        <a:pt x="1130" y="839"/>
                      </a:lnTo>
                      <a:lnTo>
                        <a:pt x="1119" y="837"/>
                      </a:lnTo>
                      <a:lnTo>
                        <a:pt x="1110" y="833"/>
                      </a:lnTo>
                      <a:lnTo>
                        <a:pt x="1105" y="826"/>
                      </a:lnTo>
                      <a:lnTo>
                        <a:pt x="1099" y="817"/>
                      </a:lnTo>
                      <a:lnTo>
                        <a:pt x="1094" y="806"/>
                      </a:lnTo>
                      <a:lnTo>
                        <a:pt x="1090" y="793"/>
                      </a:lnTo>
                      <a:lnTo>
                        <a:pt x="1086" y="783"/>
                      </a:lnTo>
                      <a:lnTo>
                        <a:pt x="1085" y="779"/>
                      </a:lnTo>
                      <a:lnTo>
                        <a:pt x="1081" y="779"/>
                      </a:lnTo>
                      <a:lnTo>
                        <a:pt x="1070" y="777"/>
                      </a:lnTo>
                      <a:lnTo>
                        <a:pt x="1057" y="777"/>
                      </a:lnTo>
                      <a:lnTo>
                        <a:pt x="1047" y="779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83" name="Freeform 12"/>
                <p:cNvSpPr>
                  <a:spLocks noChangeAspect="1"/>
                </p:cNvSpPr>
                <p:nvPr/>
              </p:nvSpPr>
              <p:spPr>
                <a:xfrm>
                  <a:off x="1212" y="590"/>
                  <a:ext cx="1087" cy="432"/>
                </a:xfrm>
                <a:custGeom>
                  <a:avLst/>
                  <a:gdLst/>
                  <a:ahLst/>
                  <a:cxnLst>
                    <a:cxn ang="0">
                      <a:pos x="34" y="14"/>
                    </a:cxn>
                    <a:cxn ang="0">
                      <a:pos x="14" y="14"/>
                    </a:cxn>
                    <a:cxn ang="0">
                      <a:pos x="5" y="17"/>
                    </a:cxn>
                    <a:cxn ang="0">
                      <a:pos x="7" y="60"/>
                    </a:cxn>
                    <a:cxn ang="0">
                      <a:pos x="20" y="71"/>
                    </a:cxn>
                    <a:cxn ang="0">
                      <a:pos x="35" y="58"/>
                    </a:cxn>
                    <a:cxn ang="0">
                      <a:pos x="54" y="25"/>
                    </a:cxn>
                    <a:cxn ang="0">
                      <a:pos x="73" y="14"/>
                    </a:cxn>
                    <a:cxn ang="0">
                      <a:pos x="90" y="24"/>
                    </a:cxn>
                    <a:cxn ang="0">
                      <a:pos x="104" y="50"/>
                    </a:cxn>
                    <a:cxn ang="0">
                      <a:pos x="125" y="39"/>
                    </a:cxn>
                    <a:cxn ang="0">
                      <a:pos x="141" y="46"/>
                    </a:cxn>
                    <a:cxn ang="0">
                      <a:pos x="158" y="11"/>
                    </a:cxn>
                    <a:cxn ang="0">
                      <a:pos x="173" y="20"/>
                    </a:cxn>
                    <a:cxn ang="0">
                      <a:pos x="187" y="24"/>
                    </a:cxn>
                    <a:cxn ang="0">
                      <a:pos x="205" y="32"/>
                    </a:cxn>
                    <a:cxn ang="0">
                      <a:pos x="213" y="53"/>
                    </a:cxn>
                    <a:cxn ang="0">
                      <a:pos x="194" y="55"/>
                    </a:cxn>
                    <a:cxn ang="0">
                      <a:pos x="176" y="51"/>
                    </a:cxn>
                    <a:cxn ang="0">
                      <a:pos x="159" y="57"/>
                    </a:cxn>
                    <a:cxn ang="0">
                      <a:pos x="149" y="82"/>
                    </a:cxn>
                    <a:cxn ang="0">
                      <a:pos x="171" y="93"/>
                    </a:cxn>
                    <a:cxn ang="0">
                      <a:pos x="168" y="124"/>
                    </a:cxn>
                    <a:cxn ang="0">
                      <a:pos x="181" y="149"/>
                    </a:cxn>
                    <a:cxn ang="0">
                      <a:pos x="195" y="177"/>
                    </a:cxn>
                    <a:cxn ang="0">
                      <a:pos x="209" y="218"/>
                    </a:cxn>
                    <a:cxn ang="0">
                      <a:pos x="229" y="239"/>
                    </a:cxn>
                    <a:cxn ang="0">
                      <a:pos x="240" y="238"/>
                    </a:cxn>
                    <a:cxn ang="0">
                      <a:pos x="250" y="224"/>
                    </a:cxn>
                    <a:cxn ang="0">
                      <a:pos x="264" y="197"/>
                    </a:cxn>
                    <a:cxn ang="0">
                      <a:pos x="282" y="181"/>
                    </a:cxn>
                    <a:cxn ang="0">
                      <a:pos x="257" y="169"/>
                    </a:cxn>
                    <a:cxn ang="0">
                      <a:pos x="235" y="146"/>
                    </a:cxn>
                    <a:cxn ang="0">
                      <a:pos x="250" y="128"/>
                    </a:cxn>
                    <a:cxn ang="0">
                      <a:pos x="261" y="147"/>
                    </a:cxn>
                    <a:cxn ang="0">
                      <a:pos x="276" y="157"/>
                    </a:cxn>
                    <a:cxn ang="0">
                      <a:pos x="304" y="164"/>
                    </a:cxn>
                    <a:cxn ang="0">
                      <a:pos x="326" y="183"/>
                    </a:cxn>
                    <a:cxn ang="0">
                      <a:pos x="341" y="199"/>
                    </a:cxn>
                    <a:cxn ang="0">
                      <a:pos x="350" y="240"/>
                    </a:cxn>
                    <a:cxn ang="0">
                      <a:pos x="370" y="276"/>
                    </a:cxn>
                    <a:cxn ang="0">
                      <a:pos x="378" y="231"/>
                    </a:cxn>
                    <a:cxn ang="0">
                      <a:pos x="401" y="197"/>
                    </a:cxn>
                    <a:cxn ang="0">
                      <a:pos x="415" y="187"/>
                    </a:cxn>
                    <a:cxn ang="0">
                      <a:pos x="430" y="195"/>
                    </a:cxn>
                    <a:cxn ang="0">
                      <a:pos x="446" y="244"/>
                    </a:cxn>
                    <a:cxn ang="0">
                      <a:pos x="453" y="287"/>
                    </a:cxn>
                    <a:cxn ang="0">
                      <a:pos x="472" y="294"/>
                    </a:cxn>
                    <a:cxn ang="0">
                      <a:pos x="470" y="262"/>
                    </a:cxn>
                    <a:cxn ang="0">
                      <a:pos x="488" y="253"/>
                    </a:cxn>
                    <a:cxn ang="0">
                      <a:pos x="500" y="229"/>
                    </a:cxn>
                    <a:cxn ang="0">
                      <a:pos x="488" y="207"/>
                    </a:cxn>
                    <a:cxn ang="0">
                      <a:pos x="502" y="190"/>
                    </a:cxn>
                    <a:cxn ang="0">
                      <a:pos x="524" y="177"/>
                    </a:cxn>
                    <a:cxn ang="0">
                      <a:pos x="540" y="159"/>
                    </a:cxn>
                    <a:cxn ang="0">
                      <a:pos x="553" y="124"/>
                    </a:cxn>
                    <a:cxn ang="0">
                      <a:pos x="555" y="84"/>
                    </a:cxn>
                    <a:cxn ang="0">
                      <a:pos x="568" y="63"/>
                    </a:cxn>
                    <a:cxn ang="0">
                      <a:pos x="577" y="93"/>
                    </a:cxn>
                    <a:cxn ang="0">
                      <a:pos x="591" y="76"/>
                    </a:cxn>
                    <a:cxn ang="0">
                      <a:pos x="611" y="32"/>
                    </a:cxn>
                    <a:cxn ang="0">
                      <a:pos x="627" y="3"/>
                    </a:cxn>
                  </a:cxnLst>
                  <a:rect l="0" t="0" r="0" b="0"/>
                  <a:pathLst>
                    <a:path w="1879" h="633">
                      <a:moveTo>
                        <a:pt x="120" y="0"/>
                      </a:moveTo>
                      <a:lnTo>
                        <a:pt x="114" y="11"/>
                      </a:lnTo>
                      <a:lnTo>
                        <a:pt x="109" y="20"/>
                      </a:lnTo>
                      <a:lnTo>
                        <a:pt x="105" y="27"/>
                      </a:lnTo>
                      <a:lnTo>
                        <a:pt x="102" y="31"/>
                      </a:lnTo>
                      <a:lnTo>
                        <a:pt x="93" y="37"/>
                      </a:lnTo>
                      <a:lnTo>
                        <a:pt x="82" y="37"/>
                      </a:lnTo>
                      <a:lnTo>
                        <a:pt x="69" y="37"/>
                      </a:lnTo>
                      <a:lnTo>
                        <a:pt x="56" y="33"/>
                      </a:lnTo>
                      <a:lnTo>
                        <a:pt x="44" y="29"/>
                      </a:lnTo>
                      <a:lnTo>
                        <a:pt x="33" y="26"/>
                      </a:lnTo>
                      <a:lnTo>
                        <a:pt x="25" y="24"/>
                      </a:lnTo>
                      <a:lnTo>
                        <a:pt x="24" y="22"/>
                      </a:lnTo>
                      <a:lnTo>
                        <a:pt x="20" y="26"/>
                      </a:lnTo>
                      <a:lnTo>
                        <a:pt x="13" y="37"/>
                      </a:lnTo>
                      <a:lnTo>
                        <a:pt x="4" y="51"/>
                      </a:lnTo>
                      <a:lnTo>
                        <a:pt x="0" y="65"/>
                      </a:lnTo>
                      <a:lnTo>
                        <a:pt x="4" y="84"/>
                      </a:lnTo>
                      <a:lnTo>
                        <a:pt x="11" y="107"/>
                      </a:lnTo>
                      <a:lnTo>
                        <a:pt x="20" y="129"/>
                      </a:lnTo>
                      <a:lnTo>
                        <a:pt x="29" y="142"/>
                      </a:lnTo>
                      <a:lnTo>
                        <a:pt x="35" y="145"/>
                      </a:lnTo>
                      <a:lnTo>
                        <a:pt x="40" y="149"/>
                      </a:lnTo>
                      <a:lnTo>
                        <a:pt x="49" y="151"/>
                      </a:lnTo>
                      <a:lnTo>
                        <a:pt x="58" y="152"/>
                      </a:lnTo>
                      <a:lnTo>
                        <a:pt x="69" y="151"/>
                      </a:lnTo>
                      <a:lnTo>
                        <a:pt x="78" y="149"/>
                      </a:lnTo>
                      <a:lnTo>
                        <a:pt x="87" y="143"/>
                      </a:lnTo>
                      <a:lnTo>
                        <a:pt x="96" y="136"/>
                      </a:lnTo>
                      <a:lnTo>
                        <a:pt x="103" y="125"/>
                      </a:lnTo>
                      <a:lnTo>
                        <a:pt x="114" y="113"/>
                      </a:lnTo>
                      <a:lnTo>
                        <a:pt x="125" y="96"/>
                      </a:lnTo>
                      <a:lnTo>
                        <a:pt x="138" y="80"/>
                      </a:lnTo>
                      <a:lnTo>
                        <a:pt x="151" y="65"/>
                      </a:lnTo>
                      <a:lnTo>
                        <a:pt x="163" y="53"/>
                      </a:lnTo>
                      <a:lnTo>
                        <a:pt x="176" y="42"/>
                      </a:lnTo>
                      <a:lnTo>
                        <a:pt x="187" y="37"/>
                      </a:lnTo>
                      <a:lnTo>
                        <a:pt x="198" y="33"/>
                      </a:lnTo>
                      <a:lnTo>
                        <a:pt x="209" y="33"/>
                      </a:lnTo>
                      <a:lnTo>
                        <a:pt x="220" y="31"/>
                      </a:lnTo>
                      <a:lnTo>
                        <a:pt x="230" y="33"/>
                      </a:lnTo>
                      <a:lnTo>
                        <a:pt x="241" y="35"/>
                      </a:lnTo>
                      <a:lnTo>
                        <a:pt x="252" y="38"/>
                      </a:lnTo>
                      <a:lnTo>
                        <a:pt x="261" y="44"/>
                      </a:lnTo>
                      <a:lnTo>
                        <a:pt x="269" y="51"/>
                      </a:lnTo>
                      <a:lnTo>
                        <a:pt x="276" y="60"/>
                      </a:lnTo>
                      <a:lnTo>
                        <a:pt x="285" y="71"/>
                      </a:lnTo>
                      <a:lnTo>
                        <a:pt x="294" y="84"/>
                      </a:lnTo>
                      <a:lnTo>
                        <a:pt x="303" y="96"/>
                      </a:lnTo>
                      <a:lnTo>
                        <a:pt x="312" y="107"/>
                      </a:lnTo>
                      <a:lnTo>
                        <a:pt x="319" y="118"/>
                      </a:lnTo>
                      <a:lnTo>
                        <a:pt x="323" y="125"/>
                      </a:lnTo>
                      <a:lnTo>
                        <a:pt x="325" y="127"/>
                      </a:lnTo>
                      <a:lnTo>
                        <a:pt x="336" y="94"/>
                      </a:lnTo>
                      <a:lnTo>
                        <a:pt x="374" y="84"/>
                      </a:lnTo>
                      <a:lnTo>
                        <a:pt x="388" y="142"/>
                      </a:lnTo>
                      <a:lnTo>
                        <a:pt x="390" y="138"/>
                      </a:lnTo>
                      <a:lnTo>
                        <a:pt x="397" y="129"/>
                      </a:lnTo>
                      <a:lnTo>
                        <a:pt x="408" y="114"/>
                      </a:lnTo>
                      <a:lnTo>
                        <a:pt x="421" y="98"/>
                      </a:lnTo>
                      <a:lnTo>
                        <a:pt x="437" y="76"/>
                      </a:lnTo>
                      <a:lnTo>
                        <a:pt x="452" y="51"/>
                      </a:lnTo>
                      <a:lnTo>
                        <a:pt x="463" y="31"/>
                      </a:lnTo>
                      <a:lnTo>
                        <a:pt x="468" y="22"/>
                      </a:lnTo>
                      <a:lnTo>
                        <a:pt x="472" y="24"/>
                      </a:lnTo>
                      <a:lnTo>
                        <a:pt x="481" y="26"/>
                      </a:lnTo>
                      <a:lnTo>
                        <a:pt x="492" y="31"/>
                      </a:lnTo>
                      <a:lnTo>
                        <a:pt x="503" y="37"/>
                      </a:lnTo>
                      <a:lnTo>
                        <a:pt x="510" y="40"/>
                      </a:lnTo>
                      <a:lnTo>
                        <a:pt x="517" y="42"/>
                      </a:lnTo>
                      <a:lnTo>
                        <a:pt x="528" y="46"/>
                      </a:lnTo>
                      <a:lnTo>
                        <a:pt x="537" y="47"/>
                      </a:lnTo>
                      <a:lnTo>
                        <a:pt x="546" y="49"/>
                      </a:lnTo>
                      <a:lnTo>
                        <a:pt x="553" y="49"/>
                      </a:lnTo>
                      <a:lnTo>
                        <a:pt x="559" y="51"/>
                      </a:lnTo>
                      <a:lnTo>
                        <a:pt x="561" y="51"/>
                      </a:lnTo>
                      <a:lnTo>
                        <a:pt x="568" y="53"/>
                      </a:lnTo>
                      <a:lnTo>
                        <a:pt x="582" y="56"/>
                      </a:lnTo>
                      <a:lnTo>
                        <a:pt x="601" y="62"/>
                      </a:lnTo>
                      <a:lnTo>
                        <a:pt x="613" y="69"/>
                      </a:lnTo>
                      <a:lnTo>
                        <a:pt x="622" y="80"/>
                      </a:lnTo>
                      <a:lnTo>
                        <a:pt x="635" y="94"/>
                      </a:lnTo>
                      <a:lnTo>
                        <a:pt x="646" y="107"/>
                      </a:lnTo>
                      <a:lnTo>
                        <a:pt x="651" y="113"/>
                      </a:lnTo>
                      <a:lnTo>
                        <a:pt x="637" y="114"/>
                      </a:lnTo>
                      <a:lnTo>
                        <a:pt x="624" y="116"/>
                      </a:lnTo>
                      <a:lnTo>
                        <a:pt x="611" y="118"/>
                      </a:lnTo>
                      <a:lnTo>
                        <a:pt x="601" y="118"/>
                      </a:lnTo>
                      <a:lnTo>
                        <a:pt x="590" y="118"/>
                      </a:lnTo>
                      <a:lnTo>
                        <a:pt x="579" y="118"/>
                      </a:lnTo>
                      <a:lnTo>
                        <a:pt x="570" y="116"/>
                      </a:lnTo>
                      <a:lnTo>
                        <a:pt x="561" y="113"/>
                      </a:lnTo>
                      <a:lnTo>
                        <a:pt x="550" y="109"/>
                      </a:lnTo>
                      <a:lnTo>
                        <a:pt x="539" y="109"/>
                      </a:lnTo>
                      <a:lnTo>
                        <a:pt x="528" y="109"/>
                      </a:lnTo>
                      <a:lnTo>
                        <a:pt x="517" y="109"/>
                      </a:lnTo>
                      <a:lnTo>
                        <a:pt x="504" y="111"/>
                      </a:lnTo>
                      <a:lnTo>
                        <a:pt x="494" y="114"/>
                      </a:lnTo>
                      <a:lnTo>
                        <a:pt x="483" y="118"/>
                      </a:lnTo>
                      <a:lnTo>
                        <a:pt x="474" y="122"/>
                      </a:lnTo>
                      <a:lnTo>
                        <a:pt x="459" y="136"/>
                      </a:lnTo>
                      <a:lnTo>
                        <a:pt x="448" y="152"/>
                      </a:lnTo>
                      <a:lnTo>
                        <a:pt x="443" y="169"/>
                      </a:lnTo>
                      <a:lnTo>
                        <a:pt x="441" y="174"/>
                      </a:lnTo>
                      <a:lnTo>
                        <a:pt x="446" y="176"/>
                      </a:lnTo>
                      <a:lnTo>
                        <a:pt x="459" y="180"/>
                      </a:lnTo>
                      <a:lnTo>
                        <a:pt x="477" y="185"/>
                      </a:lnTo>
                      <a:lnTo>
                        <a:pt x="494" y="189"/>
                      </a:lnTo>
                      <a:lnTo>
                        <a:pt x="504" y="194"/>
                      </a:lnTo>
                      <a:lnTo>
                        <a:pt x="512" y="199"/>
                      </a:lnTo>
                      <a:lnTo>
                        <a:pt x="515" y="210"/>
                      </a:lnTo>
                      <a:lnTo>
                        <a:pt x="517" y="223"/>
                      </a:lnTo>
                      <a:lnTo>
                        <a:pt x="513" y="237"/>
                      </a:lnTo>
                      <a:lnTo>
                        <a:pt x="508" y="254"/>
                      </a:lnTo>
                      <a:lnTo>
                        <a:pt x="501" y="265"/>
                      </a:lnTo>
                      <a:lnTo>
                        <a:pt x="497" y="270"/>
                      </a:lnTo>
                      <a:lnTo>
                        <a:pt x="508" y="279"/>
                      </a:lnTo>
                      <a:lnTo>
                        <a:pt x="523" y="292"/>
                      </a:lnTo>
                      <a:lnTo>
                        <a:pt x="535" y="308"/>
                      </a:lnTo>
                      <a:lnTo>
                        <a:pt x="541" y="319"/>
                      </a:lnTo>
                      <a:lnTo>
                        <a:pt x="555" y="326"/>
                      </a:lnTo>
                      <a:lnTo>
                        <a:pt x="566" y="341"/>
                      </a:lnTo>
                      <a:lnTo>
                        <a:pt x="575" y="357"/>
                      </a:lnTo>
                      <a:lnTo>
                        <a:pt x="579" y="371"/>
                      </a:lnTo>
                      <a:lnTo>
                        <a:pt x="582" y="380"/>
                      </a:lnTo>
                      <a:lnTo>
                        <a:pt x="588" y="395"/>
                      </a:lnTo>
                      <a:lnTo>
                        <a:pt x="597" y="411"/>
                      </a:lnTo>
                      <a:lnTo>
                        <a:pt x="606" y="431"/>
                      </a:lnTo>
                      <a:lnTo>
                        <a:pt x="617" y="451"/>
                      </a:lnTo>
                      <a:lnTo>
                        <a:pt x="626" y="467"/>
                      </a:lnTo>
                      <a:lnTo>
                        <a:pt x="635" y="480"/>
                      </a:lnTo>
                      <a:lnTo>
                        <a:pt x="640" y="485"/>
                      </a:lnTo>
                      <a:lnTo>
                        <a:pt x="653" y="491"/>
                      </a:lnTo>
                      <a:lnTo>
                        <a:pt x="668" y="502"/>
                      </a:lnTo>
                      <a:lnTo>
                        <a:pt x="682" y="513"/>
                      </a:lnTo>
                      <a:lnTo>
                        <a:pt x="691" y="518"/>
                      </a:lnTo>
                      <a:lnTo>
                        <a:pt x="697" y="518"/>
                      </a:lnTo>
                      <a:lnTo>
                        <a:pt x="702" y="518"/>
                      </a:lnTo>
                      <a:lnTo>
                        <a:pt x="711" y="514"/>
                      </a:lnTo>
                      <a:lnTo>
                        <a:pt x="718" y="511"/>
                      </a:lnTo>
                      <a:lnTo>
                        <a:pt x="728" y="507"/>
                      </a:lnTo>
                      <a:lnTo>
                        <a:pt x="735" y="502"/>
                      </a:lnTo>
                      <a:lnTo>
                        <a:pt x="742" y="495"/>
                      </a:lnTo>
                      <a:lnTo>
                        <a:pt x="746" y="487"/>
                      </a:lnTo>
                      <a:lnTo>
                        <a:pt x="749" y="480"/>
                      </a:lnTo>
                      <a:lnTo>
                        <a:pt x="755" y="469"/>
                      </a:lnTo>
                      <a:lnTo>
                        <a:pt x="764" y="458"/>
                      </a:lnTo>
                      <a:lnTo>
                        <a:pt x="771" y="446"/>
                      </a:lnTo>
                      <a:lnTo>
                        <a:pt x="780" y="435"/>
                      </a:lnTo>
                      <a:lnTo>
                        <a:pt x="789" y="424"/>
                      </a:lnTo>
                      <a:lnTo>
                        <a:pt x="798" y="417"/>
                      </a:lnTo>
                      <a:lnTo>
                        <a:pt x="806" y="411"/>
                      </a:lnTo>
                      <a:lnTo>
                        <a:pt x="820" y="404"/>
                      </a:lnTo>
                      <a:lnTo>
                        <a:pt x="835" y="395"/>
                      </a:lnTo>
                      <a:lnTo>
                        <a:pt x="844" y="388"/>
                      </a:lnTo>
                      <a:lnTo>
                        <a:pt x="847" y="384"/>
                      </a:lnTo>
                      <a:lnTo>
                        <a:pt x="827" y="379"/>
                      </a:lnTo>
                      <a:lnTo>
                        <a:pt x="807" y="373"/>
                      </a:lnTo>
                      <a:lnTo>
                        <a:pt x="787" y="368"/>
                      </a:lnTo>
                      <a:lnTo>
                        <a:pt x="767" y="362"/>
                      </a:lnTo>
                      <a:lnTo>
                        <a:pt x="749" y="355"/>
                      </a:lnTo>
                      <a:lnTo>
                        <a:pt x="733" y="348"/>
                      </a:lnTo>
                      <a:lnTo>
                        <a:pt x="720" y="341"/>
                      </a:lnTo>
                      <a:lnTo>
                        <a:pt x="711" y="332"/>
                      </a:lnTo>
                      <a:lnTo>
                        <a:pt x="702" y="314"/>
                      </a:lnTo>
                      <a:lnTo>
                        <a:pt x="700" y="297"/>
                      </a:lnTo>
                      <a:lnTo>
                        <a:pt x="708" y="283"/>
                      </a:lnTo>
                      <a:lnTo>
                        <a:pt x="720" y="272"/>
                      </a:lnTo>
                      <a:lnTo>
                        <a:pt x="735" y="270"/>
                      </a:lnTo>
                      <a:lnTo>
                        <a:pt x="747" y="275"/>
                      </a:lnTo>
                      <a:lnTo>
                        <a:pt x="758" y="286"/>
                      </a:lnTo>
                      <a:lnTo>
                        <a:pt x="766" y="297"/>
                      </a:lnTo>
                      <a:lnTo>
                        <a:pt x="769" y="303"/>
                      </a:lnTo>
                      <a:lnTo>
                        <a:pt x="773" y="308"/>
                      </a:lnTo>
                      <a:lnTo>
                        <a:pt x="780" y="315"/>
                      </a:lnTo>
                      <a:lnTo>
                        <a:pt x="787" y="323"/>
                      </a:lnTo>
                      <a:lnTo>
                        <a:pt x="795" y="330"/>
                      </a:lnTo>
                      <a:lnTo>
                        <a:pt x="804" y="335"/>
                      </a:lnTo>
                      <a:lnTo>
                        <a:pt x="813" y="337"/>
                      </a:lnTo>
                      <a:lnTo>
                        <a:pt x="824" y="337"/>
                      </a:lnTo>
                      <a:lnTo>
                        <a:pt x="836" y="337"/>
                      </a:lnTo>
                      <a:lnTo>
                        <a:pt x="853" y="337"/>
                      </a:lnTo>
                      <a:lnTo>
                        <a:pt x="871" y="341"/>
                      </a:lnTo>
                      <a:lnTo>
                        <a:pt x="891" y="346"/>
                      </a:lnTo>
                      <a:lnTo>
                        <a:pt x="909" y="353"/>
                      </a:lnTo>
                      <a:lnTo>
                        <a:pt x="927" y="361"/>
                      </a:lnTo>
                      <a:lnTo>
                        <a:pt x="943" y="368"/>
                      </a:lnTo>
                      <a:lnTo>
                        <a:pt x="954" y="377"/>
                      </a:lnTo>
                      <a:lnTo>
                        <a:pt x="963" y="386"/>
                      </a:lnTo>
                      <a:lnTo>
                        <a:pt x="974" y="393"/>
                      </a:lnTo>
                      <a:lnTo>
                        <a:pt x="985" y="400"/>
                      </a:lnTo>
                      <a:lnTo>
                        <a:pt x="996" y="406"/>
                      </a:lnTo>
                      <a:lnTo>
                        <a:pt x="1007" y="411"/>
                      </a:lnTo>
                      <a:lnTo>
                        <a:pt x="1014" y="419"/>
                      </a:lnTo>
                      <a:lnTo>
                        <a:pt x="1020" y="426"/>
                      </a:lnTo>
                      <a:lnTo>
                        <a:pt x="1023" y="435"/>
                      </a:lnTo>
                      <a:lnTo>
                        <a:pt x="1027" y="457"/>
                      </a:lnTo>
                      <a:lnTo>
                        <a:pt x="1030" y="476"/>
                      </a:lnTo>
                      <a:lnTo>
                        <a:pt x="1036" y="498"/>
                      </a:lnTo>
                      <a:lnTo>
                        <a:pt x="1045" y="514"/>
                      </a:lnTo>
                      <a:lnTo>
                        <a:pt x="1056" y="531"/>
                      </a:lnTo>
                      <a:lnTo>
                        <a:pt x="1067" y="551"/>
                      </a:lnTo>
                      <a:lnTo>
                        <a:pt x="1079" y="571"/>
                      </a:lnTo>
                      <a:lnTo>
                        <a:pt x="1092" y="585"/>
                      </a:lnTo>
                      <a:lnTo>
                        <a:pt x="1105" y="592"/>
                      </a:lnTo>
                      <a:lnTo>
                        <a:pt x="1114" y="594"/>
                      </a:lnTo>
                      <a:lnTo>
                        <a:pt x="1119" y="585"/>
                      </a:lnTo>
                      <a:lnTo>
                        <a:pt x="1121" y="560"/>
                      </a:lnTo>
                      <a:lnTo>
                        <a:pt x="1123" y="527"/>
                      </a:lnTo>
                      <a:lnTo>
                        <a:pt x="1130" y="495"/>
                      </a:lnTo>
                      <a:lnTo>
                        <a:pt x="1143" y="469"/>
                      </a:lnTo>
                      <a:lnTo>
                        <a:pt x="1165" y="447"/>
                      </a:lnTo>
                      <a:lnTo>
                        <a:pt x="1177" y="438"/>
                      </a:lnTo>
                      <a:lnTo>
                        <a:pt x="1188" y="431"/>
                      </a:lnTo>
                      <a:lnTo>
                        <a:pt x="1199" y="424"/>
                      </a:lnTo>
                      <a:lnTo>
                        <a:pt x="1210" y="419"/>
                      </a:lnTo>
                      <a:lnTo>
                        <a:pt x="1219" y="413"/>
                      </a:lnTo>
                      <a:lnTo>
                        <a:pt x="1228" y="409"/>
                      </a:lnTo>
                      <a:lnTo>
                        <a:pt x="1235" y="406"/>
                      </a:lnTo>
                      <a:lnTo>
                        <a:pt x="1241" y="402"/>
                      </a:lnTo>
                      <a:lnTo>
                        <a:pt x="1255" y="391"/>
                      </a:lnTo>
                      <a:lnTo>
                        <a:pt x="1272" y="377"/>
                      </a:lnTo>
                      <a:lnTo>
                        <a:pt x="1284" y="371"/>
                      </a:lnTo>
                      <a:lnTo>
                        <a:pt x="1288" y="390"/>
                      </a:lnTo>
                      <a:lnTo>
                        <a:pt x="1286" y="419"/>
                      </a:lnTo>
                      <a:lnTo>
                        <a:pt x="1286" y="440"/>
                      </a:lnTo>
                      <a:lnTo>
                        <a:pt x="1292" y="460"/>
                      </a:lnTo>
                      <a:lnTo>
                        <a:pt x="1306" y="480"/>
                      </a:lnTo>
                      <a:lnTo>
                        <a:pt x="1321" y="502"/>
                      </a:lnTo>
                      <a:lnTo>
                        <a:pt x="1332" y="524"/>
                      </a:lnTo>
                      <a:lnTo>
                        <a:pt x="1339" y="545"/>
                      </a:lnTo>
                      <a:lnTo>
                        <a:pt x="1344" y="562"/>
                      </a:lnTo>
                      <a:lnTo>
                        <a:pt x="1348" y="580"/>
                      </a:lnTo>
                      <a:lnTo>
                        <a:pt x="1350" y="600"/>
                      </a:lnTo>
                      <a:lnTo>
                        <a:pt x="1353" y="616"/>
                      </a:lnTo>
                      <a:lnTo>
                        <a:pt x="1353" y="623"/>
                      </a:lnTo>
                      <a:lnTo>
                        <a:pt x="1386" y="600"/>
                      </a:lnTo>
                      <a:lnTo>
                        <a:pt x="1390" y="607"/>
                      </a:lnTo>
                      <a:lnTo>
                        <a:pt x="1399" y="619"/>
                      </a:lnTo>
                      <a:lnTo>
                        <a:pt x="1410" y="632"/>
                      </a:lnTo>
                      <a:lnTo>
                        <a:pt x="1421" y="632"/>
                      </a:lnTo>
                      <a:lnTo>
                        <a:pt x="1422" y="619"/>
                      </a:lnTo>
                      <a:lnTo>
                        <a:pt x="1415" y="600"/>
                      </a:lnTo>
                      <a:lnTo>
                        <a:pt x="1406" y="580"/>
                      </a:lnTo>
                      <a:lnTo>
                        <a:pt x="1406" y="562"/>
                      </a:lnTo>
                      <a:lnTo>
                        <a:pt x="1413" y="551"/>
                      </a:lnTo>
                      <a:lnTo>
                        <a:pt x="1422" y="547"/>
                      </a:lnTo>
                      <a:lnTo>
                        <a:pt x="1433" y="547"/>
                      </a:lnTo>
                      <a:lnTo>
                        <a:pt x="1444" y="547"/>
                      </a:lnTo>
                      <a:lnTo>
                        <a:pt x="1457" y="543"/>
                      </a:lnTo>
                      <a:lnTo>
                        <a:pt x="1471" y="536"/>
                      </a:lnTo>
                      <a:lnTo>
                        <a:pt x="1484" y="525"/>
                      </a:lnTo>
                      <a:lnTo>
                        <a:pt x="1497" y="514"/>
                      </a:lnTo>
                      <a:lnTo>
                        <a:pt x="1500" y="504"/>
                      </a:lnTo>
                      <a:lnTo>
                        <a:pt x="1495" y="493"/>
                      </a:lnTo>
                      <a:lnTo>
                        <a:pt x="1486" y="482"/>
                      </a:lnTo>
                      <a:lnTo>
                        <a:pt x="1482" y="471"/>
                      </a:lnTo>
                      <a:lnTo>
                        <a:pt x="1477" y="460"/>
                      </a:lnTo>
                      <a:lnTo>
                        <a:pt x="1468" y="451"/>
                      </a:lnTo>
                      <a:lnTo>
                        <a:pt x="1459" y="444"/>
                      </a:lnTo>
                      <a:lnTo>
                        <a:pt x="1459" y="433"/>
                      </a:lnTo>
                      <a:lnTo>
                        <a:pt x="1464" y="428"/>
                      </a:lnTo>
                      <a:lnTo>
                        <a:pt x="1473" y="420"/>
                      </a:lnTo>
                      <a:lnTo>
                        <a:pt x="1486" y="415"/>
                      </a:lnTo>
                      <a:lnTo>
                        <a:pt x="1499" y="408"/>
                      </a:lnTo>
                      <a:lnTo>
                        <a:pt x="1515" y="400"/>
                      </a:lnTo>
                      <a:lnTo>
                        <a:pt x="1529" y="395"/>
                      </a:lnTo>
                      <a:lnTo>
                        <a:pt x="1542" y="390"/>
                      </a:lnTo>
                      <a:lnTo>
                        <a:pt x="1555" y="384"/>
                      </a:lnTo>
                      <a:lnTo>
                        <a:pt x="1564" y="380"/>
                      </a:lnTo>
                      <a:lnTo>
                        <a:pt x="1575" y="373"/>
                      </a:lnTo>
                      <a:lnTo>
                        <a:pt x="1584" y="368"/>
                      </a:lnTo>
                      <a:lnTo>
                        <a:pt x="1595" y="359"/>
                      </a:lnTo>
                      <a:lnTo>
                        <a:pt x="1604" y="352"/>
                      </a:lnTo>
                      <a:lnTo>
                        <a:pt x="1615" y="342"/>
                      </a:lnTo>
                      <a:lnTo>
                        <a:pt x="1624" y="335"/>
                      </a:lnTo>
                      <a:lnTo>
                        <a:pt x="1633" y="328"/>
                      </a:lnTo>
                      <a:lnTo>
                        <a:pt x="1647" y="310"/>
                      </a:lnTo>
                      <a:lnTo>
                        <a:pt x="1655" y="288"/>
                      </a:lnTo>
                      <a:lnTo>
                        <a:pt x="1653" y="266"/>
                      </a:lnTo>
                      <a:lnTo>
                        <a:pt x="1647" y="247"/>
                      </a:lnTo>
                      <a:lnTo>
                        <a:pt x="1642" y="230"/>
                      </a:lnTo>
                      <a:lnTo>
                        <a:pt x="1642" y="212"/>
                      </a:lnTo>
                      <a:lnTo>
                        <a:pt x="1647" y="196"/>
                      </a:lnTo>
                      <a:lnTo>
                        <a:pt x="1658" y="180"/>
                      </a:lnTo>
                      <a:lnTo>
                        <a:pt x="1665" y="170"/>
                      </a:lnTo>
                      <a:lnTo>
                        <a:pt x="1673" y="160"/>
                      </a:lnTo>
                      <a:lnTo>
                        <a:pt x="1682" y="151"/>
                      </a:lnTo>
                      <a:lnTo>
                        <a:pt x="1689" y="142"/>
                      </a:lnTo>
                      <a:lnTo>
                        <a:pt x="1698" y="136"/>
                      </a:lnTo>
                      <a:lnTo>
                        <a:pt x="1704" y="134"/>
                      </a:lnTo>
                      <a:lnTo>
                        <a:pt x="1711" y="138"/>
                      </a:lnTo>
                      <a:lnTo>
                        <a:pt x="1714" y="147"/>
                      </a:lnTo>
                      <a:lnTo>
                        <a:pt x="1720" y="174"/>
                      </a:lnTo>
                      <a:lnTo>
                        <a:pt x="1723" y="201"/>
                      </a:lnTo>
                      <a:lnTo>
                        <a:pt x="1725" y="223"/>
                      </a:lnTo>
                      <a:lnTo>
                        <a:pt x="1725" y="232"/>
                      </a:lnTo>
                      <a:lnTo>
                        <a:pt x="1745" y="214"/>
                      </a:lnTo>
                      <a:lnTo>
                        <a:pt x="1758" y="189"/>
                      </a:lnTo>
                      <a:lnTo>
                        <a:pt x="1765" y="163"/>
                      </a:lnTo>
                      <a:lnTo>
                        <a:pt x="1772" y="147"/>
                      </a:lnTo>
                      <a:lnTo>
                        <a:pt x="1783" y="131"/>
                      </a:lnTo>
                      <a:lnTo>
                        <a:pt x="1796" y="107"/>
                      </a:lnTo>
                      <a:lnTo>
                        <a:pt x="1812" y="84"/>
                      </a:lnTo>
                      <a:lnTo>
                        <a:pt x="1825" y="69"/>
                      </a:lnTo>
                      <a:lnTo>
                        <a:pt x="1836" y="58"/>
                      </a:lnTo>
                      <a:lnTo>
                        <a:pt x="1849" y="40"/>
                      </a:lnTo>
                      <a:lnTo>
                        <a:pt x="1861" y="22"/>
                      </a:lnTo>
                      <a:lnTo>
                        <a:pt x="1872" y="8"/>
                      </a:lnTo>
                      <a:lnTo>
                        <a:pt x="1874" y="6"/>
                      </a:lnTo>
                      <a:lnTo>
                        <a:pt x="1876" y="4"/>
                      </a:lnTo>
                      <a:lnTo>
                        <a:pt x="1876" y="2"/>
                      </a:lnTo>
                      <a:lnTo>
                        <a:pt x="1878" y="0"/>
                      </a:lnTo>
                      <a:lnTo>
                        <a:pt x="120" y="0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84" name="Freeform 13"/>
                <p:cNvSpPr>
                  <a:spLocks noChangeAspect="1"/>
                </p:cNvSpPr>
                <p:nvPr/>
              </p:nvSpPr>
              <p:spPr>
                <a:xfrm>
                  <a:off x="1135" y="710"/>
                  <a:ext cx="488" cy="667"/>
                </a:xfrm>
                <a:custGeom>
                  <a:avLst/>
                  <a:gdLst/>
                  <a:ahLst/>
                  <a:cxnLst>
                    <a:cxn ang="0">
                      <a:pos x="193" y="44"/>
                    </a:cxn>
                    <a:cxn ang="0">
                      <a:pos x="181" y="37"/>
                    </a:cxn>
                    <a:cxn ang="0">
                      <a:pos x="171" y="36"/>
                    </a:cxn>
                    <a:cxn ang="0">
                      <a:pos x="160" y="44"/>
                    </a:cxn>
                    <a:cxn ang="0">
                      <a:pos x="146" y="44"/>
                    </a:cxn>
                    <a:cxn ang="0">
                      <a:pos x="129" y="31"/>
                    </a:cxn>
                    <a:cxn ang="0">
                      <a:pos x="114" y="10"/>
                    </a:cxn>
                    <a:cxn ang="0">
                      <a:pos x="95" y="0"/>
                    </a:cxn>
                    <a:cxn ang="0">
                      <a:pos x="80" y="7"/>
                    </a:cxn>
                    <a:cxn ang="0">
                      <a:pos x="61" y="12"/>
                    </a:cxn>
                    <a:cxn ang="0">
                      <a:pos x="47" y="29"/>
                    </a:cxn>
                    <a:cxn ang="0">
                      <a:pos x="33" y="53"/>
                    </a:cxn>
                    <a:cxn ang="0">
                      <a:pos x="21" y="69"/>
                    </a:cxn>
                    <a:cxn ang="0">
                      <a:pos x="8" y="86"/>
                    </a:cxn>
                    <a:cxn ang="0">
                      <a:pos x="1" y="117"/>
                    </a:cxn>
                    <a:cxn ang="0">
                      <a:pos x="3" y="152"/>
                    </a:cxn>
                    <a:cxn ang="0">
                      <a:pos x="14" y="189"/>
                    </a:cxn>
                    <a:cxn ang="0">
                      <a:pos x="42" y="201"/>
                    </a:cxn>
                    <a:cxn ang="0">
                      <a:pos x="74" y="204"/>
                    </a:cxn>
                    <a:cxn ang="0">
                      <a:pos x="90" y="202"/>
                    </a:cxn>
                    <a:cxn ang="0">
                      <a:pos x="103" y="207"/>
                    </a:cxn>
                    <a:cxn ang="0">
                      <a:pos x="115" y="228"/>
                    </a:cxn>
                    <a:cxn ang="0">
                      <a:pos x="116" y="253"/>
                    </a:cxn>
                    <a:cxn ang="0">
                      <a:pos x="129" y="274"/>
                    </a:cxn>
                    <a:cxn ang="0">
                      <a:pos x="126" y="312"/>
                    </a:cxn>
                    <a:cxn ang="0">
                      <a:pos x="122" y="340"/>
                    </a:cxn>
                    <a:cxn ang="0">
                      <a:pos x="130" y="370"/>
                    </a:cxn>
                    <a:cxn ang="0">
                      <a:pos x="142" y="402"/>
                    </a:cxn>
                    <a:cxn ang="0">
                      <a:pos x="152" y="444"/>
                    </a:cxn>
                    <a:cxn ang="0">
                      <a:pos x="167" y="453"/>
                    </a:cxn>
                    <a:cxn ang="0">
                      <a:pos x="186" y="448"/>
                    </a:cxn>
                    <a:cxn ang="0">
                      <a:pos x="199" y="430"/>
                    </a:cxn>
                    <a:cxn ang="0">
                      <a:pos x="211" y="416"/>
                    </a:cxn>
                    <a:cxn ang="0">
                      <a:pos x="212" y="390"/>
                    </a:cxn>
                    <a:cxn ang="0">
                      <a:pos x="222" y="383"/>
                    </a:cxn>
                    <a:cxn ang="0">
                      <a:pos x="226" y="365"/>
                    </a:cxn>
                    <a:cxn ang="0">
                      <a:pos x="239" y="343"/>
                    </a:cxn>
                    <a:cxn ang="0">
                      <a:pos x="244" y="302"/>
                    </a:cxn>
                    <a:cxn ang="0">
                      <a:pos x="235" y="276"/>
                    </a:cxn>
                    <a:cxn ang="0">
                      <a:pos x="247" y="246"/>
                    </a:cxn>
                    <a:cxn ang="0">
                      <a:pos x="265" y="210"/>
                    </a:cxn>
                    <a:cxn ang="0">
                      <a:pos x="281" y="176"/>
                    </a:cxn>
                    <a:cxn ang="0">
                      <a:pos x="270" y="174"/>
                    </a:cxn>
                    <a:cxn ang="0">
                      <a:pos x="256" y="165"/>
                    </a:cxn>
                    <a:cxn ang="0">
                      <a:pos x="240" y="145"/>
                    </a:cxn>
                    <a:cxn ang="0">
                      <a:pos x="225" y="110"/>
                    </a:cxn>
                    <a:cxn ang="0">
                      <a:pos x="221" y="64"/>
                    </a:cxn>
                    <a:cxn ang="0">
                      <a:pos x="210" y="47"/>
                    </a:cxn>
                  </a:cxnLst>
                  <a:rect l="0" t="0" r="0" b="0"/>
                  <a:pathLst>
                    <a:path w="843" h="980">
                      <a:moveTo>
                        <a:pt x="613" y="99"/>
                      </a:moveTo>
                      <a:lnTo>
                        <a:pt x="602" y="99"/>
                      </a:lnTo>
                      <a:lnTo>
                        <a:pt x="589" y="99"/>
                      </a:lnTo>
                      <a:lnTo>
                        <a:pt x="577" y="96"/>
                      </a:lnTo>
                      <a:lnTo>
                        <a:pt x="566" y="92"/>
                      </a:lnTo>
                      <a:lnTo>
                        <a:pt x="555" y="89"/>
                      </a:lnTo>
                      <a:lnTo>
                        <a:pt x="546" y="83"/>
                      </a:lnTo>
                      <a:lnTo>
                        <a:pt x="539" y="80"/>
                      </a:lnTo>
                      <a:lnTo>
                        <a:pt x="531" y="76"/>
                      </a:lnTo>
                      <a:lnTo>
                        <a:pt x="526" y="74"/>
                      </a:lnTo>
                      <a:lnTo>
                        <a:pt x="519" y="74"/>
                      </a:lnTo>
                      <a:lnTo>
                        <a:pt x="511" y="78"/>
                      </a:lnTo>
                      <a:lnTo>
                        <a:pt x="504" y="81"/>
                      </a:lnTo>
                      <a:lnTo>
                        <a:pt x="495" y="87"/>
                      </a:lnTo>
                      <a:lnTo>
                        <a:pt x="488" y="92"/>
                      </a:lnTo>
                      <a:lnTo>
                        <a:pt x="479" y="96"/>
                      </a:lnTo>
                      <a:lnTo>
                        <a:pt x="470" y="99"/>
                      </a:lnTo>
                      <a:lnTo>
                        <a:pt x="461" y="99"/>
                      </a:lnTo>
                      <a:lnTo>
                        <a:pt x="448" y="98"/>
                      </a:lnTo>
                      <a:lnTo>
                        <a:pt x="435" y="96"/>
                      </a:lnTo>
                      <a:lnTo>
                        <a:pt x="423" y="90"/>
                      </a:lnTo>
                      <a:lnTo>
                        <a:pt x="410" y="83"/>
                      </a:lnTo>
                      <a:lnTo>
                        <a:pt x="397" y="76"/>
                      </a:lnTo>
                      <a:lnTo>
                        <a:pt x="386" y="67"/>
                      </a:lnTo>
                      <a:lnTo>
                        <a:pt x="379" y="56"/>
                      </a:lnTo>
                      <a:lnTo>
                        <a:pt x="370" y="45"/>
                      </a:lnTo>
                      <a:lnTo>
                        <a:pt x="357" y="33"/>
                      </a:lnTo>
                      <a:lnTo>
                        <a:pt x="341" y="22"/>
                      </a:lnTo>
                      <a:lnTo>
                        <a:pt x="326" y="13"/>
                      </a:lnTo>
                      <a:lnTo>
                        <a:pt x="310" y="5"/>
                      </a:lnTo>
                      <a:lnTo>
                        <a:pt x="296" y="0"/>
                      </a:lnTo>
                      <a:lnTo>
                        <a:pt x="283" y="0"/>
                      </a:lnTo>
                      <a:lnTo>
                        <a:pt x="274" y="4"/>
                      </a:lnTo>
                      <a:lnTo>
                        <a:pt x="265" y="9"/>
                      </a:lnTo>
                      <a:lnTo>
                        <a:pt x="254" y="14"/>
                      </a:lnTo>
                      <a:lnTo>
                        <a:pt x="239" y="16"/>
                      </a:lnTo>
                      <a:lnTo>
                        <a:pt x="225" y="18"/>
                      </a:lnTo>
                      <a:lnTo>
                        <a:pt x="210" y="20"/>
                      </a:lnTo>
                      <a:lnTo>
                        <a:pt x="196" y="22"/>
                      </a:lnTo>
                      <a:lnTo>
                        <a:pt x="183" y="27"/>
                      </a:lnTo>
                      <a:lnTo>
                        <a:pt x="172" y="33"/>
                      </a:lnTo>
                      <a:lnTo>
                        <a:pt x="163" y="40"/>
                      </a:lnTo>
                      <a:lnTo>
                        <a:pt x="152" y="51"/>
                      </a:lnTo>
                      <a:lnTo>
                        <a:pt x="140" y="63"/>
                      </a:lnTo>
                      <a:lnTo>
                        <a:pt x="129" y="76"/>
                      </a:lnTo>
                      <a:lnTo>
                        <a:pt x="118" y="89"/>
                      </a:lnTo>
                      <a:lnTo>
                        <a:pt x="107" y="101"/>
                      </a:lnTo>
                      <a:lnTo>
                        <a:pt x="98" y="114"/>
                      </a:lnTo>
                      <a:lnTo>
                        <a:pt x="92" y="123"/>
                      </a:lnTo>
                      <a:lnTo>
                        <a:pt x="85" y="132"/>
                      </a:lnTo>
                      <a:lnTo>
                        <a:pt x="74" y="139"/>
                      </a:lnTo>
                      <a:lnTo>
                        <a:pt x="63" y="148"/>
                      </a:lnTo>
                      <a:lnTo>
                        <a:pt x="51" y="157"/>
                      </a:lnTo>
                      <a:lnTo>
                        <a:pt x="40" y="166"/>
                      </a:lnTo>
                      <a:lnTo>
                        <a:pt x="29" y="176"/>
                      </a:lnTo>
                      <a:lnTo>
                        <a:pt x="22" y="185"/>
                      </a:lnTo>
                      <a:lnTo>
                        <a:pt x="20" y="195"/>
                      </a:lnTo>
                      <a:lnTo>
                        <a:pt x="16" y="217"/>
                      </a:lnTo>
                      <a:lnTo>
                        <a:pt x="11" y="239"/>
                      </a:lnTo>
                      <a:lnTo>
                        <a:pt x="3" y="253"/>
                      </a:lnTo>
                      <a:lnTo>
                        <a:pt x="0" y="261"/>
                      </a:lnTo>
                      <a:lnTo>
                        <a:pt x="2" y="271"/>
                      </a:lnTo>
                      <a:lnTo>
                        <a:pt x="5" y="299"/>
                      </a:lnTo>
                      <a:lnTo>
                        <a:pt x="11" y="328"/>
                      </a:lnTo>
                      <a:lnTo>
                        <a:pt x="20" y="348"/>
                      </a:lnTo>
                      <a:lnTo>
                        <a:pt x="27" y="364"/>
                      </a:lnTo>
                      <a:lnTo>
                        <a:pt x="32" y="387"/>
                      </a:lnTo>
                      <a:lnTo>
                        <a:pt x="43" y="409"/>
                      </a:lnTo>
                      <a:lnTo>
                        <a:pt x="63" y="424"/>
                      </a:lnTo>
                      <a:lnTo>
                        <a:pt x="80" y="427"/>
                      </a:lnTo>
                      <a:lnTo>
                        <a:pt x="101" y="431"/>
                      </a:lnTo>
                      <a:lnTo>
                        <a:pt x="125" y="434"/>
                      </a:lnTo>
                      <a:lnTo>
                        <a:pt x="150" y="436"/>
                      </a:lnTo>
                      <a:lnTo>
                        <a:pt x="176" y="438"/>
                      </a:lnTo>
                      <a:lnTo>
                        <a:pt x="199" y="440"/>
                      </a:lnTo>
                      <a:lnTo>
                        <a:pt x="219" y="440"/>
                      </a:lnTo>
                      <a:lnTo>
                        <a:pt x="236" y="438"/>
                      </a:lnTo>
                      <a:lnTo>
                        <a:pt x="248" y="436"/>
                      </a:lnTo>
                      <a:lnTo>
                        <a:pt x="259" y="436"/>
                      </a:lnTo>
                      <a:lnTo>
                        <a:pt x="270" y="436"/>
                      </a:lnTo>
                      <a:lnTo>
                        <a:pt x="281" y="438"/>
                      </a:lnTo>
                      <a:lnTo>
                        <a:pt x="290" y="440"/>
                      </a:lnTo>
                      <a:lnTo>
                        <a:pt x="299" y="443"/>
                      </a:lnTo>
                      <a:lnTo>
                        <a:pt x="308" y="447"/>
                      </a:lnTo>
                      <a:lnTo>
                        <a:pt x="315" y="453"/>
                      </a:lnTo>
                      <a:lnTo>
                        <a:pt x="330" y="463"/>
                      </a:lnTo>
                      <a:lnTo>
                        <a:pt x="339" y="478"/>
                      </a:lnTo>
                      <a:lnTo>
                        <a:pt x="343" y="492"/>
                      </a:lnTo>
                      <a:lnTo>
                        <a:pt x="341" y="509"/>
                      </a:lnTo>
                      <a:lnTo>
                        <a:pt x="335" y="525"/>
                      </a:lnTo>
                      <a:lnTo>
                        <a:pt x="335" y="536"/>
                      </a:lnTo>
                      <a:lnTo>
                        <a:pt x="345" y="545"/>
                      </a:lnTo>
                      <a:lnTo>
                        <a:pt x="364" y="552"/>
                      </a:lnTo>
                      <a:lnTo>
                        <a:pt x="381" y="561"/>
                      </a:lnTo>
                      <a:lnTo>
                        <a:pt x="384" y="576"/>
                      </a:lnTo>
                      <a:lnTo>
                        <a:pt x="383" y="592"/>
                      </a:lnTo>
                      <a:lnTo>
                        <a:pt x="381" y="610"/>
                      </a:lnTo>
                      <a:lnTo>
                        <a:pt x="381" y="630"/>
                      </a:lnTo>
                      <a:lnTo>
                        <a:pt x="379" y="650"/>
                      </a:lnTo>
                      <a:lnTo>
                        <a:pt x="375" y="673"/>
                      </a:lnTo>
                      <a:lnTo>
                        <a:pt x="374" y="701"/>
                      </a:lnTo>
                      <a:lnTo>
                        <a:pt x="370" y="713"/>
                      </a:lnTo>
                      <a:lnTo>
                        <a:pt x="364" y="724"/>
                      </a:lnTo>
                      <a:lnTo>
                        <a:pt x="363" y="735"/>
                      </a:lnTo>
                      <a:lnTo>
                        <a:pt x="368" y="753"/>
                      </a:lnTo>
                      <a:lnTo>
                        <a:pt x="374" y="764"/>
                      </a:lnTo>
                      <a:lnTo>
                        <a:pt x="381" y="782"/>
                      </a:lnTo>
                      <a:lnTo>
                        <a:pt x="388" y="800"/>
                      </a:lnTo>
                      <a:lnTo>
                        <a:pt x="395" y="813"/>
                      </a:lnTo>
                      <a:lnTo>
                        <a:pt x="403" y="825"/>
                      </a:lnTo>
                      <a:lnTo>
                        <a:pt x="413" y="845"/>
                      </a:lnTo>
                      <a:lnTo>
                        <a:pt x="424" y="867"/>
                      </a:lnTo>
                      <a:lnTo>
                        <a:pt x="432" y="883"/>
                      </a:lnTo>
                      <a:lnTo>
                        <a:pt x="437" y="903"/>
                      </a:lnTo>
                      <a:lnTo>
                        <a:pt x="444" y="932"/>
                      </a:lnTo>
                      <a:lnTo>
                        <a:pt x="455" y="958"/>
                      </a:lnTo>
                      <a:lnTo>
                        <a:pt x="466" y="972"/>
                      </a:lnTo>
                      <a:lnTo>
                        <a:pt x="473" y="976"/>
                      </a:lnTo>
                      <a:lnTo>
                        <a:pt x="486" y="978"/>
                      </a:lnTo>
                      <a:lnTo>
                        <a:pt x="499" y="979"/>
                      </a:lnTo>
                      <a:lnTo>
                        <a:pt x="515" y="979"/>
                      </a:lnTo>
                      <a:lnTo>
                        <a:pt x="530" y="978"/>
                      </a:lnTo>
                      <a:lnTo>
                        <a:pt x="544" y="974"/>
                      </a:lnTo>
                      <a:lnTo>
                        <a:pt x="555" y="967"/>
                      </a:lnTo>
                      <a:lnTo>
                        <a:pt x="564" y="958"/>
                      </a:lnTo>
                      <a:lnTo>
                        <a:pt x="571" y="947"/>
                      </a:lnTo>
                      <a:lnTo>
                        <a:pt x="582" y="938"/>
                      </a:lnTo>
                      <a:lnTo>
                        <a:pt x="593" y="929"/>
                      </a:lnTo>
                      <a:lnTo>
                        <a:pt x="604" y="920"/>
                      </a:lnTo>
                      <a:lnTo>
                        <a:pt x="615" y="912"/>
                      </a:lnTo>
                      <a:lnTo>
                        <a:pt x="624" y="905"/>
                      </a:lnTo>
                      <a:lnTo>
                        <a:pt x="631" y="898"/>
                      </a:lnTo>
                      <a:lnTo>
                        <a:pt x="637" y="891"/>
                      </a:lnTo>
                      <a:lnTo>
                        <a:pt x="640" y="876"/>
                      </a:lnTo>
                      <a:lnTo>
                        <a:pt x="637" y="858"/>
                      </a:lnTo>
                      <a:lnTo>
                        <a:pt x="633" y="842"/>
                      </a:lnTo>
                      <a:lnTo>
                        <a:pt x="631" y="829"/>
                      </a:lnTo>
                      <a:lnTo>
                        <a:pt x="637" y="824"/>
                      </a:lnTo>
                      <a:lnTo>
                        <a:pt x="649" y="824"/>
                      </a:lnTo>
                      <a:lnTo>
                        <a:pt x="664" y="825"/>
                      </a:lnTo>
                      <a:lnTo>
                        <a:pt x="675" y="824"/>
                      </a:lnTo>
                      <a:lnTo>
                        <a:pt x="676" y="816"/>
                      </a:lnTo>
                      <a:lnTo>
                        <a:pt x="675" y="804"/>
                      </a:lnTo>
                      <a:lnTo>
                        <a:pt x="673" y="787"/>
                      </a:lnTo>
                      <a:lnTo>
                        <a:pt x="675" y="771"/>
                      </a:lnTo>
                      <a:lnTo>
                        <a:pt x="684" y="760"/>
                      </a:lnTo>
                      <a:lnTo>
                        <a:pt x="698" y="749"/>
                      </a:lnTo>
                      <a:lnTo>
                        <a:pt x="713" y="740"/>
                      </a:lnTo>
                      <a:lnTo>
                        <a:pt x="722" y="730"/>
                      </a:lnTo>
                      <a:lnTo>
                        <a:pt x="727" y="708"/>
                      </a:lnTo>
                      <a:lnTo>
                        <a:pt x="729" y="681"/>
                      </a:lnTo>
                      <a:lnTo>
                        <a:pt x="727" y="652"/>
                      </a:lnTo>
                      <a:lnTo>
                        <a:pt x="727" y="628"/>
                      </a:lnTo>
                      <a:lnTo>
                        <a:pt x="722" y="614"/>
                      </a:lnTo>
                      <a:lnTo>
                        <a:pt x="711" y="605"/>
                      </a:lnTo>
                      <a:lnTo>
                        <a:pt x="702" y="596"/>
                      </a:lnTo>
                      <a:lnTo>
                        <a:pt x="698" y="581"/>
                      </a:lnTo>
                      <a:lnTo>
                        <a:pt x="706" y="565"/>
                      </a:lnTo>
                      <a:lnTo>
                        <a:pt x="720" y="548"/>
                      </a:lnTo>
                      <a:lnTo>
                        <a:pt x="736" y="530"/>
                      </a:lnTo>
                      <a:lnTo>
                        <a:pt x="751" y="509"/>
                      </a:lnTo>
                      <a:lnTo>
                        <a:pt x="760" y="494"/>
                      </a:lnTo>
                      <a:lnTo>
                        <a:pt x="773" y="474"/>
                      </a:lnTo>
                      <a:lnTo>
                        <a:pt x="789" y="453"/>
                      </a:lnTo>
                      <a:lnTo>
                        <a:pt x="803" y="431"/>
                      </a:lnTo>
                      <a:lnTo>
                        <a:pt x="818" y="409"/>
                      </a:lnTo>
                      <a:lnTo>
                        <a:pt x="831" y="393"/>
                      </a:lnTo>
                      <a:lnTo>
                        <a:pt x="838" y="380"/>
                      </a:lnTo>
                      <a:lnTo>
                        <a:pt x="842" y="376"/>
                      </a:lnTo>
                      <a:lnTo>
                        <a:pt x="833" y="373"/>
                      </a:lnTo>
                      <a:lnTo>
                        <a:pt x="820" y="373"/>
                      </a:lnTo>
                      <a:lnTo>
                        <a:pt x="807" y="376"/>
                      </a:lnTo>
                      <a:lnTo>
                        <a:pt x="794" y="376"/>
                      </a:lnTo>
                      <a:lnTo>
                        <a:pt x="787" y="373"/>
                      </a:lnTo>
                      <a:lnTo>
                        <a:pt x="778" y="366"/>
                      </a:lnTo>
                      <a:lnTo>
                        <a:pt x="765" y="357"/>
                      </a:lnTo>
                      <a:lnTo>
                        <a:pt x="753" y="348"/>
                      </a:lnTo>
                      <a:lnTo>
                        <a:pt x="740" y="337"/>
                      </a:lnTo>
                      <a:lnTo>
                        <a:pt x="727" y="324"/>
                      </a:lnTo>
                      <a:lnTo>
                        <a:pt x="716" y="313"/>
                      </a:lnTo>
                      <a:lnTo>
                        <a:pt x="707" y="304"/>
                      </a:lnTo>
                      <a:lnTo>
                        <a:pt x="693" y="284"/>
                      </a:lnTo>
                      <a:lnTo>
                        <a:pt x="682" y="261"/>
                      </a:lnTo>
                      <a:lnTo>
                        <a:pt x="671" y="237"/>
                      </a:lnTo>
                      <a:lnTo>
                        <a:pt x="666" y="214"/>
                      </a:lnTo>
                      <a:lnTo>
                        <a:pt x="662" y="188"/>
                      </a:lnTo>
                      <a:lnTo>
                        <a:pt x="660" y="159"/>
                      </a:lnTo>
                      <a:lnTo>
                        <a:pt x="660" y="138"/>
                      </a:lnTo>
                      <a:lnTo>
                        <a:pt x="660" y="128"/>
                      </a:lnTo>
                      <a:lnTo>
                        <a:pt x="653" y="118"/>
                      </a:lnTo>
                      <a:lnTo>
                        <a:pt x="640" y="109"/>
                      </a:lnTo>
                      <a:lnTo>
                        <a:pt x="626" y="101"/>
                      </a:lnTo>
                      <a:lnTo>
                        <a:pt x="613" y="99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85" name="Freeform 14"/>
                <p:cNvSpPr>
                  <a:spLocks noChangeAspect="1"/>
                </p:cNvSpPr>
                <p:nvPr/>
              </p:nvSpPr>
              <p:spPr>
                <a:xfrm>
                  <a:off x="594" y="248"/>
                  <a:ext cx="204" cy="187"/>
                </a:xfrm>
                <a:custGeom>
                  <a:avLst/>
                  <a:gdLst/>
                  <a:ahLst/>
                  <a:cxnLst>
                    <a:cxn ang="0">
                      <a:pos x="8" y="2"/>
                    </a:cxn>
                    <a:cxn ang="0">
                      <a:pos x="14" y="0"/>
                    </a:cxn>
                    <a:cxn ang="0">
                      <a:pos x="20" y="1"/>
                    </a:cxn>
                    <a:cxn ang="0">
                      <a:pos x="26" y="2"/>
                    </a:cxn>
                    <a:cxn ang="0">
                      <a:pos x="34" y="6"/>
                    </a:cxn>
                    <a:cxn ang="0">
                      <a:pos x="42" y="10"/>
                    </a:cxn>
                    <a:cxn ang="0">
                      <a:pos x="50" y="14"/>
                    </a:cxn>
                    <a:cxn ang="0">
                      <a:pos x="58" y="17"/>
                    </a:cxn>
                    <a:cxn ang="0">
                      <a:pos x="63" y="18"/>
                    </a:cxn>
                    <a:cxn ang="0">
                      <a:pos x="72" y="22"/>
                    </a:cxn>
                    <a:cxn ang="0">
                      <a:pos x="82" y="28"/>
                    </a:cxn>
                    <a:cxn ang="0">
                      <a:pos x="90" y="35"/>
                    </a:cxn>
                    <a:cxn ang="0">
                      <a:pos x="97" y="47"/>
                    </a:cxn>
                    <a:cxn ang="0">
                      <a:pos x="104" y="71"/>
                    </a:cxn>
                    <a:cxn ang="0">
                      <a:pos x="110" y="80"/>
                    </a:cxn>
                    <a:cxn ang="0">
                      <a:pos x="114" y="93"/>
                    </a:cxn>
                    <a:cxn ang="0">
                      <a:pos x="115" y="105"/>
                    </a:cxn>
                    <a:cxn ang="0">
                      <a:pos x="117" y="115"/>
                    </a:cxn>
                    <a:cxn ang="0">
                      <a:pos x="118" y="121"/>
                    </a:cxn>
                    <a:cxn ang="0">
                      <a:pos x="112" y="126"/>
                    </a:cxn>
                    <a:cxn ang="0">
                      <a:pos x="104" y="127"/>
                    </a:cxn>
                    <a:cxn ang="0">
                      <a:pos x="95" y="124"/>
                    </a:cxn>
                    <a:cxn ang="0">
                      <a:pos x="89" y="117"/>
                    </a:cxn>
                    <a:cxn ang="0">
                      <a:pos x="82" y="109"/>
                    </a:cxn>
                    <a:cxn ang="0">
                      <a:pos x="75" y="103"/>
                    </a:cxn>
                    <a:cxn ang="0">
                      <a:pos x="67" y="100"/>
                    </a:cxn>
                    <a:cxn ang="0">
                      <a:pos x="58" y="97"/>
                    </a:cxn>
                    <a:cxn ang="0">
                      <a:pos x="50" y="87"/>
                    </a:cxn>
                    <a:cxn ang="0">
                      <a:pos x="51" y="79"/>
                    </a:cxn>
                    <a:cxn ang="0">
                      <a:pos x="56" y="77"/>
                    </a:cxn>
                    <a:cxn ang="0">
                      <a:pos x="61" y="76"/>
                    </a:cxn>
                    <a:cxn ang="0">
                      <a:pos x="66" y="76"/>
                    </a:cxn>
                    <a:cxn ang="0">
                      <a:pos x="71" y="71"/>
                    </a:cxn>
                    <a:cxn ang="0">
                      <a:pos x="64" y="57"/>
                    </a:cxn>
                    <a:cxn ang="0">
                      <a:pos x="57" y="51"/>
                    </a:cxn>
                    <a:cxn ang="0">
                      <a:pos x="48" y="47"/>
                    </a:cxn>
                    <a:cxn ang="0">
                      <a:pos x="36" y="44"/>
                    </a:cxn>
                    <a:cxn ang="0">
                      <a:pos x="26" y="40"/>
                    </a:cxn>
                    <a:cxn ang="0">
                      <a:pos x="17" y="36"/>
                    </a:cxn>
                    <a:cxn ang="0">
                      <a:pos x="8" y="29"/>
                    </a:cxn>
                    <a:cxn ang="0">
                      <a:pos x="1" y="20"/>
                    </a:cxn>
                    <a:cxn ang="0">
                      <a:pos x="1" y="8"/>
                    </a:cxn>
                  </a:cxnLst>
                  <a:rect l="0" t="0" r="0" b="0"/>
                  <a:pathLst>
                    <a:path w="350" h="274">
                      <a:moveTo>
                        <a:pt x="17" y="7"/>
                      </a:moveTo>
                      <a:lnTo>
                        <a:pt x="24" y="4"/>
                      </a:lnTo>
                      <a:lnTo>
                        <a:pt x="33" y="0"/>
                      </a:lnTo>
                      <a:lnTo>
                        <a:pt x="42" y="0"/>
                      </a:lnTo>
                      <a:lnTo>
                        <a:pt x="51" y="0"/>
                      </a:lnTo>
                      <a:lnTo>
                        <a:pt x="60" y="2"/>
                      </a:lnTo>
                      <a:lnTo>
                        <a:pt x="69" y="4"/>
                      </a:lnTo>
                      <a:lnTo>
                        <a:pt x="78" y="5"/>
                      </a:lnTo>
                      <a:lnTo>
                        <a:pt x="89" y="9"/>
                      </a:lnTo>
                      <a:lnTo>
                        <a:pt x="100" y="13"/>
                      </a:lnTo>
                      <a:lnTo>
                        <a:pt x="111" y="16"/>
                      </a:lnTo>
                      <a:lnTo>
                        <a:pt x="124" y="20"/>
                      </a:lnTo>
                      <a:lnTo>
                        <a:pt x="136" y="24"/>
                      </a:lnTo>
                      <a:lnTo>
                        <a:pt x="147" y="29"/>
                      </a:lnTo>
                      <a:lnTo>
                        <a:pt x="158" y="33"/>
                      </a:lnTo>
                      <a:lnTo>
                        <a:pt x="169" y="36"/>
                      </a:lnTo>
                      <a:lnTo>
                        <a:pt x="176" y="38"/>
                      </a:lnTo>
                      <a:lnTo>
                        <a:pt x="185" y="40"/>
                      </a:lnTo>
                      <a:lnTo>
                        <a:pt x="198" y="43"/>
                      </a:lnTo>
                      <a:lnTo>
                        <a:pt x="211" y="47"/>
                      </a:lnTo>
                      <a:lnTo>
                        <a:pt x="225" y="53"/>
                      </a:lnTo>
                      <a:lnTo>
                        <a:pt x="240" y="60"/>
                      </a:lnTo>
                      <a:lnTo>
                        <a:pt x="254" y="65"/>
                      </a:lnTo>
                      <a:lnTo>
                        <a:pt x="265" y="74"/>
                      </a:lnTo>
                      <a:lnTo>
                        <a:pt x="274" y="81"/>
                      </a:lnTo>
                      <a:lnTo>
                        <a:pt x="287" y="101"/>
                      </a:lnTo>
                      <a:lnTo>
                        <a:pt x="298" y="129"/>
                      </a:lnTo>
                      <a:lnTo>
                        <a:pt x="307" y="152"/>
                      </a:lnTo>
                      <a:lnTo>
                        <a:pt x="316" y="165"/>
                      </a:lnTo>
                      <a:lnTo>
                        <a:pt x="325" y="172"/>
                      </a:lnTo>
                      <a:lnTo>
                        <a:pt x="332" y="185"/>
                      </a:lnTo>
                      <a:lnTo>
                        <a:pt x="336" y="199"/>
                      </a:lnTo>
                      <a:lnTo>
                        <a:pt x="338" y="214"/>
                      </a:lnTo>
                      <a:lnTo>
                        <a:pt x="338" y="226"/>
                      </a:lnTo>
                      <a:lnTo>
                        <a:pt x="341" y="237"/>
                      </a:lnTo>
                      <a:lnTo>
                        <a:pt x="345" y="246"/>
                      </a:lnTo>
                      <a:lnTo>
                        <a:pt x="349" y="255"/>
                      </a:lnTo>
                      <a:lnTo>
                        <a:pt x="347" y="261"/>
                      </a:lnTo>
                      <a:lnTo>
                        <a:pt x="340" y="266"/>
                      </a:lnTo>
                      <a:lnTo>
                        <a:pt x="331" y="270"/>
                      </a:lnTo>
                      <a:lnTo>
                        <a:pt x="318" y="272"/>
                      </a:lnTo>
                      <a:lnTo>
                        <a:pt x="305" y="273"/>
                      </a:lnTo>
                      <a:lnTo>
                        <a:pt x="292" y="272"/>
                      </a:lnTo>
                      <a:lnTo>
                        <a:pt x="280" y="266"/>
                      </a:lnTo>
                      <a:lnTo>
                        <a:pt x="271" y="259"/>
                      </a:lnTo>
                      <a:lnTo>
                        <a:pt x="262" y="250"/>
                      </a:lnTo>
                      <a:lnTo>
                        <a:pt x="253" y="241"/>
                      </a:lnTo>
                      <a:lnTo>
                        <a:pt x="242" y="234"/>
                      </a:lnTo>
                      <a:lnTo>
                        <a:pt x="231" y="226"/>
                      </a:lnTo>
                      <a:lnTo>
                        <a:pt x="220" y="221"/>
                      </a:lnTo>
                      <a:lnTo>
                        <a:pt x="209" y="215"/>
                      </a:lnTo>
                      <a:lnTo>
                        <a:pt x="198" y="214"/>
                      </a:lnTo>
                      <a:lnTo>
                        <a:pt x="189" y="212"/>
                      </a:lnTo>
                      <a:lnTo>
                        <a:pt x="171" y="208"/>
                      </a:lnTo>
                      <a:lnTo>
                        <a:pt x="155" y="197"/>
                      </a:lnTo>
                      <a:lnTo>
                        <a:pt x="146" y="186"/>
                      </a:lnTo>
                      <a:lnTo>
                        <a:pt x="146" y="174"/>
                      </a:lnTo>
                      <a:lnTo>
                        <a:pt x="149" y="170"/>
                      </a:lnTo>
                      <a:lnTo>
                        <a:pt x="156" y="167"/>
                      </a:lnTo>
                      <a:lnTo>
                        <a:pt x="164" y="165"/>
                      </a:lnTo>
                      <a:lnTo>
                        <a:pt x="173" y="165"/>
                      </a:lnTo>
                      <a:lnTo>
                        <a:pt x="180" y="163"/>
                      </a:lnTo>
                      <a:lnTo>
                        <a:pt x="189" y="163"/>
                      </a:lnTo>
                      <a:lnTo>
                        <a:pt x="196" y="163"/>
                      </a:lnTo>
                      <a:lnTo>
                        <a:pt x="204" y="161"/>
                      </a:lnTo>
                      <a:lnTo>
                        <a:pt x="207" y="152"/>
                      </a:lnTo>
                      <a:lnTo>
                        <a:pt x="200" y="138"/>
                      </a:lnTo>
                      <a:lnTo>
                        <a:pt x="187" y="123"/>
                      </a:lnTo>
                      <a:lnTo>
                        <a:pt x="175" y="112"/>
                      </a:lnTo>
                      <a:lnTo>
                        <a:pt x="167" y="109"/>
                      </a:lnTo>
                      <a:lnTo>
                        <a:pt x="155" y="107"/>
                      </a:lnTo>
                      <a:lnTo>
                        <a:pt x="140" y="101"/>
                      </a:lnTo>
                      <a:lnTo>
                        <a:pt x="124" y="98"/>
                      </a:lnTo>
                      <a:lnTo>
                        <a:pt x="106" y="94"/>
                      </a:lnTo>
                      <a:lnTo>
                        <a:pt x="89" y="91"/>
                      </a:lnTo>
                      <a:lnTo>
                        <a:pt x="75" y="87"/>
                      </a:lnTo>
                      <a:lnTo>
                        <a:pt x="62" y="83"/>
                      </a:lnTo>
                      <a:lnTo>
                        <a:pt x="51" y="78"/>
                      </a:lnTo>
                      <a:lnTo>
                        <a:pt x="38" y="72"/>
                      </a:lnTo>
                      <a:lnTo>
                        <a:pt x="24" y="63"/>
                      </a:lnTo>
                      <a:lnTo>
                        <a:pt x="13" y="53"/>
                      </a:lnTo>
                      <a:lnTo>
                        <a:pt x="4" y="42"/>
                      </a:lnTo>
                      <a:lnTo>
                        <a:pt x="0" y="31"/>
                      </a:lnTo>
                      <a:lnTo>
                        <a:pt x="4" y="18"/>
                      </a:lnTo>
                      <a:lnTo>
                        <a:pt x="17" y="7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86" name="Freeform 15"/>
                <p:cNvSpPr>
                  <a:spLocks noChangeAspect="1"/>
                </p:cNvSpPr>
                <p:nvPr/>
              </p:nvSpPr>
              <p:spPr>
                <a:xfrm>
                  <a:off x="383" y="269"/>
                  <a:ext cx="112" cy="68"/>
                </a:xfrm>
                <a:custGeom>
                  <a:avLst/>
                  <a:gdLst/>
                  <a:ahLst/>
                  <a:cxnLst>
                    <a:cxn ang="0">
                      <a:pos x="7" y="3"/>
                    </a:cxn>
                    <a:cxn ang="0">
                      <a:pos x="10" y="1"/>
                    </a:cxn>
                    <a:cxn ang="0">
                      <a:pos x="13" y="0"/>
                    </a:cxn>
                    <a:cxn ang="0">
                      <a:pos x="18" y="0"/>
                    </a:cxn>
                    <a:cxn ang="0">
                      <a:pos x="21" y="0"/>
                    </a:cxn>
                    <a:cxn ang="0">
                      <a:pos x="26" y="1"/>
                    </a:cxn>
                    <a:cxn ang="0">
                      <a:pos x="28" y="1"/>
                    </a:cxn>
                    <a:cxn ang="0">
                      <a:pos x="32" y="3"/>
                    </a:cxn>
                    <a:cxn ang="0">
                      <a:pos x="34" y="5"/>
                    </a:cxn>
                    <a:cxn ang="0">
                      <a:pos x="36" y="7"/>
                    </a:cxn>
                    <a:cxn ang="0">
                      <a:pos x="38" y="10"/>
                    </a:cxn>
                    <a:cxn ang="0">
                      <a:pos x="39" y="11"/>
                    </a:cxn>
                    <a:cxn ang="0">
                      <a:pos x="42" y="12"/>
                    </a:cxn>
                    <a:cxn ang="0">
                      <a:pos x="45" y="14"/>
                    </a:cxn>
                    <a:cxn ang="0">
                      <a:pos x="48" y="16"/>
                    </a:cxn>
                    <a:cxn ang="0">
                      <a:pos x="50" y="16"/>
                    </a:cxn>
                    <a:cxn ang="0">
                      <a:pos x="53" y="16"/>
                    </a:cxn>
                    <a:cxn ang="0">
                      <a:pos x="58" y="19"/>
                    </a:cxn>
                    <a:cxn ang="0">
                      <a:pos x="62" y="25"/>
                    </a:cxn>
                    <a:cxn ang="0">
                      <a:pos x="64" y="32"/>
                    </a:cxn>
                    <a:cxn ang="0">
                      <a:pos x="64" y="34"/>
                    </a:cxn>
                    <a:cxn ang="0">
                      <a:pos x="64" y="34"/>
                    </a:cxn>
                    <a:cxn ang="0">
                      <a:pos x="63" y="35"/>
                    </a:cxn>
                    <a:cxn ang="0">
                      <a:pos x="60" y="36"/>
                    </a:cxn>
                    <a:cxn ang="0">
                      <a:pos x="58" y="37"/>
                    </a:cxn>
                    <a:cxn ang="0">
                      <a:pos x="55" y="38"/>
                    </a:cxn>
                    <a:cxn ang="0">
                      <a:pos x="51" y="38"/>
                    </a:cxn>
                    <a:cxn ang="0">
                      <a:pos x="48" y="39"/>
                    </a:cxn>
                    <a:cxn ang="0">
                      <a:pos x="45" y="38"/>
                    </a:cxn>
                    <a:cxn ang="0">
                      <a:pos x="42" y="37"/>
                    </a:cxn>
                    <a:cxn ang="0">
                      <a:pos x="38" y="38"/>
                    </a:cxn>
                    <a:cxn ang="0">
                      <a:pos x="35" y="39"/>
                    </a:cxn>
                    <a:cxn ang="0">
                      <a:pos x="31" y="41"/>
                    </a:cxn>
                    <a:cxn ang="0">
                      <a:pos x="28" y="43"/>
                    </a:cxn>
                    <a:cxn ang="0">
                      <a:pos x="25" y="44"/>
                    </a:cxn>
                    <a:cxn ang="0">
                      <a:pos x="23" y="46"/>
                    </a:cxn>
                    <a:cxn ang="0">
                      <a:pos x="23" y="46"/>
                    </a:cxn>
                    <a:cxn ang="0">
                      <a:pos x="20" y="46"/>
                    </a:cxn>
                    <a:cxn ang="0">
                      <a:pos x="14" y="46"/>
                    </a:cxn>
                    <a:cxn ang="0">
                      <a:pos x="8" y="46"/>
                    </a:cxn>
                    <a:cxn ang="0">
                      <a:pos x="5" y="43"/>
                    </a:cxn>
                    <a:cxn ang="0">
                      <a:pos x="6" y="37"/>
                    </a:cxn>
                    <a:cxn ang="0">
                      <a:pos x="9" y="30"/>
                    </a:cxn>
                    <a:cxn ang="0">
                      <a:pos x="12" y="25"/>
                    </a:cxn>
                    <a:cxn ang="0">
                      <a:pos x="13" y="23"/>
                    </a:cxn>
                    <a:cxn ang="0">
                      <a:pos x="0" y="12"/>
                    </a:cxn>
                    <a:cxn ang="0">
                      <a:pos x="1" y="10"/>
                    </a:cxn>
                    <a:cxn ang="0">
                      <a:pos x="2" y="7"/>
                    </a:cxn>
                    <a:cxn ang="0">
                      <a:pos x="7" y="3"/>
                    </a:cxn>
                  </a:cxnLst>
                  <a:rect l="0" t="0" r="0" b="0"/>
                  <a:pathLst>
                    <a:path w="193" h="100">
                      <a:moveTo>
                        <a:pt x="20" y="7"/>
                      </a:moveTo>
                      <a:lnTo>
                        <a:pt x="29" y="3"/>
                      </a:lnTo>
                      <a:lnTo>
                        <a:pt x="40" y="0"/>
                      </a:lnTo>
                      <a:lnTo>
                        <a:pt x="53" y="0"/>
                      </a:lnTo>
                      <a:lnTo>
                        <a:pt x="63" y="0"/>
                      </a:lnTo>
                      <a:lnTo>
                        <a:pt x="76" y="2"/>
                      </a:lnTo>
                      <a:lnTo>
                        <a:pt x="85" y="3"/>
                      </a:lnTo>
                      <a:lnTo>
                        <a:pt x="94" y="7"/>
                      </a:lnTo>
                      <a:lnTo>
                        <a:pt x="102" y="11"/>
                      </a:lnTo>
                      <a:lnTo>
                        <a:pt x="107" y="14"/>
                      </a:lnTo>
                      <a:lnTo>
                        <a:pt x="112" y="20"/>
                      </a:lnTo>
                      <a:lnTo>
                        <a:pt x="118" y="23"/>
                      </a:lnTo>
                      <a:lnTo>
                        <a:pt x="125" y="27"/>
                      </a:lnTo>
                      <a:lnTo>
                        <a:pt x="132" y="31"/>
                      </a:lnTo>
                      <a:lnTo>
                        <a:pt x="141" y="34"/>
                      </a:lnTo>
                      <a:lnTo>
                        <a:pt x="149" y="36"/>
                      </a:lnTo>
                      <a:lnTo>
                        <a:pt x="158" y="36"/>
                      </a:lnTo>
                      <a:lnTo>
                        <a:pt x="172" y="41"/>
                      </a:lnTo>
                      <a:lnTo>
                        <a:pt x="183" y="54"/>
                      </a:lnTo>
                      <a:lnTo>
                        <a:pt x="190" y="69"/>
                      </a:lnTo>
                      <a:lnTo>
                        <a:pt x="192" y="74"/>
                      </a:lnTo>
                      <a:lnTo>
                        <a:pt x="190" y="74"/>
                      </a:lnTo>
                      <a:lnTo>
                        <a:pt x="187" y="76"/>
                      </a:lnTo>
                      <a:lnTo>
                        <a:pt x="180" y="78"/>
                      </a:lnTo>
                      <a:lnTo>
                        <a:pt x="172" y="81"/>
                      </a:lnTo>
                      <a:lnTo>
                        <a:pt x="163" y="83"/>
                      </a:lnTo>
                      <a:lnTo>
                        <a:pt x="152" y="83"/>
                      </a:lnTo>
                      <a:lnTo>
                        <a:pt x="143" y="85"/>
                      </a:lnTo>
                      <a:lnTo>
                        <a:pt x="134" y="83"/>
                      </a:lnTo>
                      <a:lnTo>
                        <a:pt x="125" y="81"/>
                      </a:lnTo>
                      <a:lnTo>
                        <a:pt x="114" y="83"/>
                      </a:lnTo>
                      <a:lnTo>
                        <a:pt x="103" y="85"/>
                      </a:lnTo>
                      <a:lnTo>
                        <a:pt x="92" y="88"/>
                      </a:lnTo>
                      <a:lnTo>
                        <a:pt x="82" y="92"/>
                      </a:lnTo>
                      <a:lnTo>
                        <a:pt x="74" y="94"/>
                      </a:lnTo>
                      <a:lnTo>
                        <a:pt x="69" y="98"/>
                      </a:lnTo>
                      <a:lnTo>
                        <a:pt x="67" y="98"/>
                      </a:lnTo>
                      <a:lnTo>
                        <a:pt x="58" y="99"/>
                      </a:lnTo>
                      <a:lnTo>
                        <a:pt x="42" y="99"/>
                      </a:lnTo>
                      <a:lnTo>
                        <a:pt x="24" y="99"/>
                      </a:lnTo>
                      <a:lnTo>
                        <a:pt x="14" y="92"/>
                      </a:lnTo>
                      <a:lnTo>
                        <a:pt x="18" y="79"/>
                      </a:lnTo>
                      <a:lnTo>
                        <a:pt x="27" y="65"/>
                      </a:lnTo>
                      <a:lnTo>
                        <a:pt x="34" y="54"/>
                      </a:lnTo>
                      <a:lnTo>
                        <a:pt x="38" y="50"/>
                      </a:lnTo>
                      <a:lnTo>
                        <a:pt x="0" y="25"/>
                      </a:lnTo>
                      <a:lnTo>
                        <a:pt x="2" y="22"/>
                      </a:lnTo>
                      <a:lnTo>
                        <a:pt x="7" y="16"/>
                      </a:lnTo>
                      <a:lnTo>
                        <a:pt x="20" y="7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87" name="Freeform 16"/>
                <p:cNvSpPr>
                  <a:spLocks noChangeAspect="1"/>
                </p:cNvSpPr>
                <p:nvPr/>
              </p:nvSpPr>
              <p:spPr>
                <a:xfrm>
                  <a:off x="1049" y="346"/>
                  <a:ext cx="87" cy="53"/>
                </a:xfrm>
                <a:custGeom>
                  <a:avLst/>
                  <a:gdLst/>
                  <a:ahLst/>
                  <a:cxnLst>
                    <a:cxn ang="0">
                      <a:pos x="20" y="11"/>
                    </a:cxn>
                    <a:cxn ang="0">
                      <a:pos x="20" y="15"/>
                    </a:cxn>
                    <a:cxn ang="0">
                      <a:pos x="23" y="15"/>
                    </a:cxn>
                    <a:cxn ang="0">
                      <a:pos x="26" y="14"/>
                    </a:cxn>
                    <a:cxn ang="0">
                      <a:pos x="30" y="11"/>
                    </a:cxn>
                    <a:cxn ang="0">
                      <a:pos x="34" y="7"/>
                    </a:cxn>
                    <a:cxn ang="0">
                      <a:pos x="38" y="3"/>
                    </a:cxn>
                    <a:cxn ang="0">
                      <a:pos x="42" y="2"/>
                    </a:cxn>
                    <a:cxn ang="0">
                      <a:pos x="45" y="2"/>
                    </a:cxn>
                    <a:cxn ang="0">
                      <a:pos x="49" y="7"/>
                    </a:cxn>
                    <a:cxn ang="0">
                      <a:pos x="50" y="15"/>
                    </a:cxn>
                    <a:cxn ang="0">
                      <a:pos x="50" y="22"/>
                    </a:cxn>
                    <a:cxn ang="0">
                      <a:pos x="50" y="25"/>
                    </a:cxn>
                    <a:cxn ang="0">
                      <a:pos x="49" y="27"/>
                    </a:cxn>
                    <a:cxn ang="0">
                      <a:pos x="46" y="30"/>
                    </a:cxn>
                    <a:cxn ang="0">
                      <a:pos x="41" y="32"/>
                    </a:cxn>
                    <a:cxn ang="0">
                      <a:pos x="34" y="34"/>
                    </a:cxn>
                    <a:cxn ang="0">
                      <a:pos x="31" y="34"/>
                    </a:cxn>
                    <a:cxn ang="0">
                      <a:pos x="27" y="34"/>
                    </a:cxn>
                    <a:cxn ang="0">
                      <a:pos x="23" y="35"/>
                    </a:cxn>
                    <a:cxn ang="0">
                      <a:pos x="20" y="34"/>
                    </a:cxn>
                    <a:cxn ang="0">
                      <a:pos x="16" y="34"/>
                    </a:cxn>
                    <a:cxn ang="0">
                      <a:pos x="14" y="34"/>
                    </a:cxn>
                    <a:cxn ang="0">
                      <a:pos x="13" y="32"/>
                    </a:cxn>
                    <a:cxn ang="0">
                      <a:pos x="12" y="30"/>
                    </a:cxn>
                    <a:cxn ang="0">
                      <a:pos x="9" y="26"/>
                    </a:cxn>
                    <a:cxn ang="0">
                      <a:pos x="5" y="22"/>
                    </a:cxn>
                    <a:cxn ang="0">
                      <a:pos x="2" y="20"/>
                    </a:cxn>
                    <a:cxn ang="0">
                      <a:pos x="0" y="19"/>
                    </a:cxn>
                    <a:cxn ang="0">
                      <a:pos x="0" y="17"/>
                    </a:cxn>
                    <a:cxn ang="0">
                      <a:pos x="1" y="11"/>
                    </a:cxn>
                    <a:cxn ang="0">
                      <a:pos x="3" y="4"/>
                    </a:cxn>
                    <a:cxn ang="0">
                      <a:pos x="7" y="0"/>
                    </a:cxn>
                    <a:cxn ang="0">
                      <a:pos x="12" y="0"/>
                    </a:cxn>
                    <a:cxn ang="0">
                      <a:pos x="15" y="2"/>
                    </a:cxn>
                    <a:cxn ang="0">
                      <a:pos x="18" y="6"/>
                    </a:cxn>
                    <a:cxn ang="0">
                      <a:pos x="20" y="11"/>
                    </a:cxn>
                  </a:cxnLst>
                  <a:rect l="0" t="0" r="0" b="0"/>
                  <a:pathLst>
                    <a:path w="150" h="79">
                      <a:moveTo>
                        <a:pt x="58" y="24"/>
                      </a:moveTo>
                      <a:lnTo>
                        <a:pt x="60" y="33"/>
                      </a:lnTo>
                      <a:lnTo>
                        <a:pt x="67" y="34"/>
                      </a:lnTo>
                      <a:lnTo>
                        <a:pt x="78" y="31"/>
                      </a:lnTo>
                      <a:lnTo>
                        <a:pt x="89" y="24"/>
                      </a:lnTo>
                      <a:lnTo>
                        <a:pt x="101" y="16"/>
                      </a:lnTo>
                      <a:lnTo>
                        <a:pt x="114" y="7"/>
                      </a:lnTo>
                      <a:lnTo>
                        <a:pt x="125" y="4"/>
                      </a:lnTo>
                      <a:lnTo>
                        <a:pt x="134" y="4"/>
                      </a:lnTo>
                      <a:lnTo>
                        <a:pt x="145" y="16"/>
                      </a:lnTo>
                      <a:lnTo>
                        <a:pt x="149" y="34"/>
                      </a:lnTo>
                      <a:lnTo>
                        <a:pt x="149" y="49"/>
                      </a:lnTo>
                      <a:lnTo>
                        <a:pt x="149" y="56"/>
                      </a:lnTo>
                      <a:lnTo>
                        <a:pt x="145" y="60"/>
                      </a:lnTo>
                      <a:lnTo>
                        <a:pt x="136" y="65"/>
                      </a:lnTo>
                      <a:lnTo>
                        <a:pt x="120" y="72"/>
                      </a:lnTo>
                      <a:lnTo>
                        <a:pt x="101" y="76"/>
                      </a:lnTo>
                      <a:lnTo>
                        <a:pt x="91" y="76"/>
                      </a:lnTo>
                      <a:lnTo>
                        <a:pt x="80" y="76"/>
                      </a:lnTo>
                      <a:lnTo>
                        <a:pt x="69" y="78"/>
                      </a:lnTo>
                      <a:lnTo>
                        <a:pt x="58" y="76"/>
                      </a:lnTo>
                      <a:lnTo>
                        <a:pt x="49" y="76"/>
                      </a:lnTo>
                      <a:lnTo>
                        <a:pt x="42" y="74"/>
                      </a:lnTo>
                      <a:lnTo>
                        <a:pt x="38" y="72"/>
                      </a:lnTo>
                      <a:lnTo>
                        <a:pt x="34" y="67"/>
                      </a:lnTo>
                      <a:lnTo>
                        <a:pt x="27" y="58"/>
                      </a:lnTo>
                      <a:lnTo>
                        <a:pt x="14" y="49"/>
                      </a:lnTo>
                      <a:lnTo>
                        <a:pt x="5" y="45"/>
                      </a:lnTo>
                      <a:lnTo>
                        <a:pt x="0" y="43"/>
                      </a:lnTo>
                      <a:lnTo>
                        <a:pt x="0" y="38"/>
                      </a:lnTo>
                      <a:lnTo>
                        <a:pt x="2" y="24"/>
                      </a:lnTo>
                      <a:lnTo>
                        <a:pt x="9" y="9"/>
                      </a:lnTo>
                      <a:lnTo>
                        <a:pt x="20" y="0"/>
                      </a:lnTo>
                      <a:lnTo>
                        <a:pt x="34" y="0"/>
                      </a:lnTo>
                      <a:lnTo>
                        <a:pt x="45" y="4"/>
                      </a:lnTo>
                      <a:lnTo>
                        <a:pt x="54" y="13"/>
                      </a:lnTo>
                      <a:lnTo>
                        <a:pt x="58" y="24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88" name="Freeform 17"/>
                <p:cNvSpPr>
                  <a:spLocks noChangeAspect="1"/>
                </p:cNvSpPr>
                <p:nvPr/>
              </p:nvSpPr>
              <p:spPr>
                <a:xfrm>
                  <a:off x="1676" y="262"/>
                  <a:ext cx="32" cy="47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15" y="1"/>
                    </a:cxn>
                    <a:cxn ang="0">
                      <a:pos x="12" y="2"/>
                    </a:cxn>
                    <a:cxn ang="0">
                      <a:pos x="9" y="3"/>
                    </a:cxn>
                    <a:cxn ang="0">
                      <a:pos x="6" y="6"/>
                    </a:cxn>
                    <a:cxn ang="0">
                      <a:pos x="3" y="8"/>
                    </a:cxn>
                    <a:cxn ang="0">
                      <a:pos x="1" y="10"/>
                    </a:cxn>
                    <a:cxn ang="0">
                      <a:pos x="0" y="13"/>
                    </a:cxn>
                    <a:cxn ang="0">
                      <a:pos x="1" y="15"/>
                    </a:cxn>
                    <a:cxn ang="0">
                      <a:pos x="5" y="20"/>
                    </a:cxn>
                    <a:cxn ang="0">
                      <a:pos x="12" y="27"/>
                    </a:cxn>
                    <a:cxn ang="0">
                      <a:pos x="17" y="31"/>
                    </a:cxn>
                    <a:cxn ang="0">
                      <a:pos x="18" y="28"/>
                    </a:cxn>
                    <a:cxn ang="0">
                      <a:pos x="18" y="19"/>
                    </a:cxn>
                    <a:cxn ang="0">
                      <a:pos x="17" y="10"/>
                    </a:cxn>
                    <a:cxn ang="0">
                      <a:pos x="16" y="2"/>
                    </a:cxn>
                    <a:cxn ang="0">
                      <a:pos x="15" y="0"/>
                    </a:cxn>
                  </a:cxnLst>
                  <a:rect l="0" t="0" r="0" b="0"/>
                  <a:pathLst>
                    <a:path w="55" h="70">
                      <a:moveTo>
                        <a:pt x="45" y="0"/>
                      </a:moveTo>
                      <a:lnTo>
                        <a:pt x="43" y="2"/>
                      </a:lnTo>
                      <a:lnTo>
                        <a:pt x="36" y="4"/>
                      </a:lnTo>
                      <a:lnTo>
                        <a:pt x="27" y="7"/>
                      </a:lnTo>
                      <a:lnTo>
                        <a:pt x="18" y="13"/>
                      </a:lnTo>
                      <a:lnTo>
                        <a:pt x="9" y="18"/>
                      </a:lnTo>
                      <a:lnTo>
                        <a:pt x="2" y="23"/>
                      </a:lnTo>
                      <a:lnTo>
                        <a:pt x="0" y="29"/>
                      </a:lnTo>
                      <a:lnTo>
                        <a:pt x="2" y="33"/>
                      </a:lnTo>
                      <a:lnTo>
                        <a:pt x="16" y="45"/>
                      </a:lnTo>
                      <a:lnTo>
                        <a:pt x="34" y="60"/>
                      </a:lnTo>
                      <a:lnTo>
                        <a:pt x="49" y="69"/>
                      </a:lnTo>
                      <a:lnTo>
                        <a:pt x="54" y="61"/>
                      </a:lnTo>
                      <a:lnTo>
                        <a:pt x="53" y="42"/>
                      </a:lnTo>
                      <a:lnTo>
                        <a:pt x="51" y="22"/>
                      </a:lnTo>
                      <a:lnTo>
                        <a:pt x="47" y="5"/>
                      </a:lnTo>
                      <a:lnTo>
                        <a:pt x="45" y="0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89" name="Freeform 18"/>
                <p:cNvSpPr>
                  <a:spLocks noChangeAspect="1"/>
                </p:cNvSpPr>
                <p:nvPr/>
              </p:nvSpPr>
              <p:spPr>
                <a:xfrm>
                  <a:off x="1200" y="441"/>
                  <a:ext cx="87" cy="122"/>
                </a:xfrm>
                <a:custGeom>
                  <a:avLst/>
                  <a:gdLst/>
                  <a:ahLst/>
                  <a:cxnLst>
                    <a:cxn ang="0">
                      <a:pos x="1" y="43"/>
                    </a:cxn>
                    <a:cxn ang="0">
                      <a:pos x="0" y="39"/>
                    </a:cxn>
                    <a:cxn ang="0">
                      <a:pos x="1" y="35"/>
                    </a:cxn>
                    <a:cxn ang="0">
                      <a:pos x="2" y="34"/>
                    </a:cxn>
                    <a:cxn ang="0">
                      <a:pos x="5" y="32"/>
                    </a:cxn>
                    <a:cxn ang="0">
                      <a:pos x="8" y="30"/>
                    </a:cxn>
                    <a:cxn ang="0">
                      <a:pos x="11" y="28"/>
                    </a:cxn>
                    <a:cxn ang="0">
                      <a:pos x="14" y="25"/>
                    </a:cxn>
                    <a:cxn ang="0">
                      <a:pos x="16" y="21"/>
                    </a:cxn>
                    <a:cxn ang="0">
                      <a:pos x="19" y="16"/>
                    </a:cxn>
                    <a:cxn ang="0">
                      <a:pos x="21" y="11"/>
                    </a:cxn>
                    <a:cxn ang="0">
                      <a:pos x="24" y="7"/>
                    </a:cxn>
                    <a:cxn ang="0">
                      <a:pos x="27" y="3"/>
                    </a:cxn>
                    <a:cxn ang="0">
                      <a:pos x="30" y="1"/>
                    </a:cxn>
                    <a:cxn ang="0">
                      <a:pos x="33" y="0"/>
                    </a:cxn>
                    <a:cxn ang="0">
                      <a:pos x="37" y="1"/>
                    </a:cxn>
                    <a:cxn ang="0">
                      <a:pos x="41" y="3"/>
                    </a:cxn>
                    <a:cxn ang="0">
                      <a:pos x="46" y="12"/>
                    </a:cxn>
                    <a:cxn ang="0">
                      <a:pos x="49" y="20"/>
                    </a:cxn>
                    <a:cxn ang="0">
                      <a:pos x="49" y="30"/>
                    </a:cxn>
                    <a:cxn ang="0">
                      <a:pos x="49" y="39"/>
                    </a:cxn>
                    <a:cxn ang="0">
                      <a:pos x="50" y="46"/>
                    </a:cxn>
                    <a:cxn ang="0">
                      <a:pos x="49" y="52"/>
                    </a:cxn>
                    <a:cxn ang="0">
                      <a:pos x="47" y="58"/>
                    </a:cxn>
                    <a:cxn ang="0">
                      <a:pos x="45" y="64"/>
                    </a:cxn>
                    <a:cxn ang="0">
                      <a:pos x="44" y="68"/>
                    </a:cxn>
                    <a:cxn ang="0">
                      <a:pos x="42" y="72"/>
                    </a:cxn>
                    <a:cxn ang="0">
                      <a:pos x="39" y="76"/>
                    </a:cxn>
                    <a:cxn ang="0">
                      <a:pos x="37" y="79"/>
                    </a:cxn>
                    <a:cxn ang="0">
                      <a:pos x="33" y="82"/>
                    </a:cxn>
                    <a:cxn ang="0">
                      <a:pos x="31" y="82"/>
                    </a:cxn>
                    <a:cxn ang="0">
                      <a:pos x="28" y="81"/>
                    </a:cxn>
                    <a:cxn ang="0">
                      <a:pos x="26" y="76"/>
                    </a:cxn>
                    <a:cxn ang="0">
                      <a:pos x="24" y="67"/>
                    </a:cxn>
                    <a:cxn ang="0">
                      <a:pos x="23" y="61"/>
                    </a:cxn>
                    <a:cxn ang="0">
                      <a:pos x="23" y="56"/>
                    </a:cxn>
                    <a:cxn ang="0">
                      <a:pos x="28" y="52"/>
                    </a:cxn>
                    <a:cxn ang="0">
                      <a:pos x="34" y="48"/>
                    </a:cxn>
                    <a:cxn ang="0">
                      <a:pos x="37" y="40"/>
                    </a:cxn>
                    <a:cxn ang="0">
                      <a:pos x="37" y="32"/>
                    </a:cxn>
                    <a:cxn ang="0">
                      <a:pos x="34" y="28"/>
                    </a:cxn>
                    <a:cxn ang="0">
                      <a:pos x="32" y="27"/>
                    </a:cxn>
                    <a:cxn ang="0">
                      <a:pos x="28" y="26"/>
                    </a:cxn>
                    <a:cxn ang="0">
                      <a:pos x="26" y="26"/>
                    </a:cxn>
                    <a:cxn ang="0">
                      <a:pos x="23" y="27"/>
                    </a:cxn>
                    <a:cxn ang="0">
                      <a:pos x="20" y="29"/>
                    </a:cxn>
                    <a:cxn ang="0">
                      <a:pos x="18" y="30"/>
                    </a:cxn>
                    <a:cxn ang="0">
                      <a:pos x="16" y="33"/>
                    </a:cxn>
                    <a:cxn ang="0">
                      <a:pos x="15" y="37"/>
                    </a:cxn>
                    <a:cxn ang="0">
                      <a:pos x="12" y="44"/>
                    </a:cxn>
                    <a:cxn ang="0">
                      <a:pos x="9" y="50"/>
                    </a:cxn>
                    <a:cxn ang="0">
                      <a:pos x="3" y="50"/>
                    </a:cxn>
                    <a:cxn ang="0">
                      <a:pos x="1" y="43"/>
                    </a:cxn>
                  </a:cxnLst>
                  <a:rect l="0" t="0" r="0" b="0"/>
                  <a:pathLst>
                    <a:path w="150" h="179">
                      <a:moveTo>
                        <a:pt x="2" y="93"/>
                      </a:moveTo>
                      <a:lnTo>
                        <a:pt x="0" y="84"/>
                      </a:lnTo>
                      <a:lnTo>
                        <a:pt x="4" y="76"/>
                      </a:lnTo>
                      <a:lnTo>
                        <a:pt x="7" y="73"/>
                      </a:lnTo>
                      <a:lnTo>
                        <a:pt x="15" y="69"/>
                      </a:lnTo>
                      <a:lnTo>
                        <a:pt x="24" y="65"/>
                      </a:lnTo>
                      <a:lnTo>
                        <a:pt x="33" y="60"/>
                      </a:lnTo>
                      <a:lnTo>
                        <a:pt x="42" y="55"/>
                      </a:lnTo>
                      <a:lnTo>
                        <a:pt x="49" y="46"/>
                      </a:lnTo>
                      <a:lnTo>
                        <a:pt x="56" y="35"/>
                      </a:lnTo>
                      <a:lnTo>
                        <a:pt x="64" y="24"/>
                      </a:lnTo>
                      <a:lnTo>
                        <a:pt x="71" y="15"/>
                      </a:lnTo>
                      <a:lnTo>
                        <a:pt x="80" y="7"/>
                      </a:lnTo>
                      <a:lnTo>
                        <a:pt x="89" y="2"/>
                      </a:lnTo>
                      <a:lnTo>
                        <a:pt x="98" y="0"/>
                      </a:lnTo>
                      <a:lnTo>
                        <a:pt x="109" y="2"/>
                      </a:lnTo>
                      <a:lnTo>
                        <a:pt x="122" y="7"/>
                      </a:lnTo>
                      <a:lnTo>
                        <a:pt x="138" y="26"/>
                      </a:lnTo>
                      <a:lnTo>
                        <a:pt x="145" y="44"/>
                      </a:lnTo>
                      <a:lnTo>
                        <a:pt x="145" y="64"/>
                      </a:lnTo>
                      <a:lnTo>
                        <a:pt x="147" y="84"/>
                      </a:lnTo>
                      <a:lnTo>
                        <a:pt x="149" y="98"/>
                      </a:lnTo>
                      <a:lnTo>
                        <a:pt x="145" y="112"/>
                      </a:lnTo>
                      <a:lnTo>
                        <a:pt x="140" y="125"/>
                      </a:lnTo>
                      <a:lnTo>
                        <a:pt x="134" y="138"/>
                      </a:lnTo>
                      <a:lnTo>
                        <a:pt x="131" y="147"/>
                      </a:lnTo>
                      <a:lnTo>
                        <a:pt x="125" y="156"/>
                      </a:lnTo>
                      <a:lnTo>
                        <a:pt x="118" y="163"/>
                      </a:lnTo>
                      <a:lnTo>
                        <a:pt x="109" y="170"/>
                      </a:lnTo>
                      <a:lnTo>
                        <a:pt x="98" y="176"/>
                      </a:lnTo>
                      <a:lnTo>
                        <a:pt x="91" y="178"/>
                      </a:lnTo>
                      <a:lnTo>
                        <a:pt x="84" y="174"/>
                      </a:lnTo>
                      <a:lnTo>
                        <a:pt x="78" y="165"/>
                      </a:lnTo>
                      <a:lnTo>
                        <a:pt x="71" y="145"/>
                      </a:lnTo>
                      <a:lnTo>
                        <a:pt x="67" y="131"/>
                      </a:lnTo>
                      <a:lnTo>
                        <a:pt x="69" y="120"/>
                      </a:lnTo>
                      <a:lnTo>
                        <a:pt x="84" y="112"/>
                      </a:lnTo>
                      <a:lnTo>
                        <a:pt x="100" y="102"/>
                      </a:lnTo>
                      <a:lnTo>
                        <a:pt x="111" y="85"/>
                      </a:lnTo>
                      <a:lnTo>
                        <a:pt x="111" y="69"/>
                      </a:lnTo>
                      <a:lnTo>
                        <a:pt x="102" y="60"/>
                      </a:lnTo>
                      <a:lnTo>
                        <a:pt x="94" y="58"/>
                      </a:lnTo>
                      <a:lnTo>
                        <a:pt x="85" y="56"/>
                      </a:lnTo>
                      <a:lnTo>
                        <a:pt x="76" y="56"/>
                      </a:lnTo>
                      <a:lnTo>
                        <a:pt x="67" y="58"/>
                      </a:lnTo>
                      <a:lnTo>
                        <a:pt x="60" y="62"/>
                      </a:lnTo>
                      <a:lnTo>
                        <a:pt x="53" y="65"/>
                      </a:lnTo>
                      <a:lnTo>
                        <a:pt x="47" y="71"/>
                      </a:lnTo>
                      <a:lnTo>
                        <a:pt x="44" y="80"/>
                      </a:lnTo>
                      <a:lnTo>
                        <a:pt x="36" y="96"/>
                      </a:lnTo>
                      <a:lnTo>
                        <a:pt x="26" y="107"/>
                      </a:lnTo>
                      <a:lnTo>
                        <a:pt x="11" y="109"/>
                      </a:lnTo>
                      <a:lnTo>
                        <a:pt x="2" y="93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90" name="Freeform 19"/>
                <p:cNvSpPr>
                  <a:spLocks noChangeAspect="1"/>
                </p:cNvSpPr>
                <p:nvPr/>
              </p:nvSpPr>
              <p:spPr>
                <a:xfrm>
                  <a:off x="2137" y="1152"/>
                  <a:ext cx="296" cy="272"/>
                </a:xfrm>
                <a:custGeom>
                  <a:avLst/>
                  <a:gdLst/>
                  <a:ahLst/>
                  <a:cxnLst>
                    <a:cxn ang="0">
                      <a:pos x="115" y="35"/>
                    </a:cxn>
                    <a:cxn ang="0">
                      <a:pos x="105" y="33"/>
                    </a:cxn>
                    <a:cxn ang="0">
                      <a:pos x="98" y="32"/>
                    </a:cxn>
                    <a:cxn ang="0">
                      <a:pos x="98" y="24"/>
                    </a:cxn>
                    <a:cxn ang="0">
                      <a:pos x="98" y="12"/>
                    </a:cxn>
                    <a:cxn ang="0">
                      <a:pos x="90" y="3"/>
                    </a:cxn>
                    <a:cxn ang="0">
                      <a:pos x="85" y="2"/>
                    </a:cxn>
                    <a:cxn ang="0">
                      <a:pos x="72" y="14"/>
                    </a:cxn>
                    <a:cxn ang="0">
                      <a:pos x="63" y="22"/>
                    </a:cxn>
                    <a:cxn ang="0">
                      <a:pos x="54" y="24"/>
                    </a:cxn>
                    <a:cxn ang="0">
                      <a:pos x="44" y="30"/>
                    </a:cxn>
                    <a:cxn ang="0">
                      <a:pos x="35" y="42"/>
                    </a:cxn>
                    <a:cxn ang="0">
                      <a:pos x="28" y="52"/>
                    </a:cxn>
                    <a:cxn ang="0">
                      <a:pos x="21" y="61"/>
                    </a:cxn>
                    <a:cxn ang="0">
                      <a:pos x="11" y="70"/>
                    </a:cxn>
                    <a:cxn ang="0">
                      <a:pos x="1" y="76"/>
                    </a:cxn>
                    <a:cxn ang="0">
                      <a:pos x="1" y="107"/>
                    </a:cxn>
                    <a:cxn ang="0">
                      <a:pos x="6" y="117"/>
                    </a:cxn>
                    <a:cxn ang="0">
                      <a:pos x="10" y="129"/>
                    </a:cxn>
                    <a:cxn ang="0">
                      <a:pos x="5" y="143"/>
                    </a:cxn>
                    <a:cxn ang="0">
                      <a:pos x="8" y="155"/>
                    </a:cxn>
                    <a:cxn ang="0">
                      <a:pos x="19" y="159"/>
                    </a:cxn>
                    <a:cxn ang="0">
                      <a:pos x="30" y="157"/>
                    </a:cxn>
                    <a:cxn ang="0">
                      <a:pos x="38" y="151"/>
                    </a:cxn>
                    <a:cxn ang="0">
                      <a:pos x="49" y="147"/>
                    </a:cxn>
                    <a:cxn ang="0">
                      <a:pos x="60" y="141"/>
                    </a:cxn>
                    <a:cxn ang="0">
                      <a:pos x="76" y="139"/>
                    </a:cxn>
                    <a:cxn ang="0">
                      <a:pos x="92" y="143"/>
                    </a:cxn>
                    <a:cxn ang="0">
                      <a:pos x="104" y="153"/>
                    </a:cxn>
                    <a:cxn ang="0">
                      <a:pos x="112" y="167"/>
                    </a:cxn>
                    <a:cxn ang="0">
                      <a:pos x="119" y="180"/>
                    </a:cxn>
                    <a:cxn ang="0">
                      <a:pos x="129" y="185"/>
                    </a:cxn>
                    <a:cxn ang="0">
                      <a:pos x="142" y="183"/>
                    </a:cxn>
                    <a:cxn ang="0">
                      <a:pos x="148" y="172"/>
                    </a:cxn>
                    <a:cxn ang="0">
                      <a:pos x="154" y="153"/>
                    </a:cxn>
                    <a:cxn ang="0">
                      <a:pos x="163" y="135"/>
                    </a:cxn>
                    <a:cxn ang="0">
                      <a:pos x="167" y="117"/>
                    </a:cxn>
                    <a:cxn ang="0">
                      <a:pos x="170" y="100"/>
                    </a:cxn>
                    <a:cxn ang="0">
                      <a:pos x="165" y="89"/>
                    </a:cxn>
                    <a:cxn ang="0">
                      <a:pos x="155" y="79"/>
                    </a:cxn>
                    <a:cxn ang="0">
                      <a:pos x="144" y="61"/>
                    </a:cxn>
                    <a:cxn ang="0">
                      <a:pos x="137" y="40"/>
                    </a:cxn>
                    <a:cxn ang="0">
                      <a:pos x="134" y="17"/>
                    </a:cxn>
                    <a:cxn ang="0">
                      <a:pos x="126" y="2"/>
                    </a:cxn>
                    <a:cxn ang="0">
                      <a:pos x="126" y="17"/>
                    </a:cxn>
                    <a:cxn ang="0">
                      <a:pos x="126" y="33"/>
                    </a:cxn>
                    <a:cxn ang="0">
                      <a:pos x="120" y="37"/>
                    </a:cxn>
                  </a:cxnLst>
                  <a:rect l="0" t="0" r="0" b="0"/>
                  <a:pathLst>
                    <a:path w="511" h="399">
                      <a:moveTo>
                        <a:pt x="359" y="80"/>
                      </a:moveTo>
                      <a:lnTo>
                        <a:pt x="350" y="78"/>
                      </a:lnTo>
                      <a:lnTo>
                        <a:pt x="341" y="76"/>
                      </a:lnTo>
                      <a:lnTo>
                        <a:pt x="332" y="76"/>
                      </a:lnTo>
                      <a:lnTo>
                        <a:pt x="323" y="74"/>
                      </a:lnTo>
                      <a:lnTo>
                        <a:pt x="312" y="72"/>
                      </a:lnTo>
                      <a:lnTo>
                        <a:pt x="305" y="70"/>
                      </a:lnTo>
                      <a:lnTo>
                        <a:pt x="298" y="70"/>
                      </a:lnTo>
                      <a:lnTo>
                        <a:pt x="292" y="69"/>
                      </a:lnTo>
                      <a:lnTo>
                        <a:pt x="287" y="65"/>
                      </a:lnTo>
                      <a:lnTo>
                        <a:pt x="287" y="58"/>
                      </a:lnTo>
                      <a:lnTo>
                        <a:pt x="292" y="51"/>
                      </a:lnTo>
                      <a:lnTo>
                        <a:pt x="301" y="43"/>
                      </a:lnTo>
                      <a:lnTo>
                        <a:pt x="303" y="36"/>
                      </a:lnTo>
                      <a:lnTo>
                        <a:pt x="294" y="27"/>
                      </a:lnTo>
                      <a:lnTo>
                        <a:pt x="281" y="20"/>
                      </a:lnTo>
                      <a:lnTo>
                        <a:pt x="272" y="13"/>
                      </a:lnTo>
                      <a:lnTo>
                        <a:pt x="267" y="7"/>
                      </a:lnTo>
                      <a:lnTo>
                        <a:pt x="261" y="2"/>
                      </a:lnTo>
                      <a:lnTo>
                        <a:pt x="256" y="0"/>
                      </a:lnTo>
                      <a:lnTo>
                        <a:pt x="254" y="5"/>
                      </a:lnTo>
                      <a:lnTo>
                        <a:pt x="247" y="13"/>
                      </a:lnTo>
                      <a:lnTo>
                        <a:pt x="232" y="22"/>
                      </a:lnTo>
                      <a:lnTo>
                        <a:pt x="216" y="29"/>
                      </a:lnTo>
                      <a:lnTo>
                        <a:pt x="201" y="36"/>
                      </a:lnTo>
                      <a:lnTo>
                        <a:pt x="192" y="41"/>
                      </a:lnTo>
                      <a:lnTo>
                        <a:pt x="187" y="47"/>
                      </a:lnTo>
                      <a:lnTo>
                        <a:pt x="178" y="49"/>
                      </a:lnTo>
                      <a:lnTo>
                        <a:pt x="167" y="51"/>
                      </a:lnTo>
                      <a:lnTo>
                        <a:pt x="160" y="52"/>
                      </a:lnTo>
                      <a:lnTo>
                        <a:pt x="151" y="54"/>
                      </a:lnTo>
                      <a:lnTo>
                        <a:pt x="140" y="60"/>
                      </a:lnTo>
                      <a:lnTo>
                        <a:pt x="131" y="65"/>
                      </a:lnTo>
                      <a:lnTo>
                        <a:pt x="120" y="72"/>
                      </a:lnTo>
                      <a:lnTo>
                        <a:pt x="111" y="80"/>
                      </a:lnTo>
                      <a:lnTo>
                        <a:pt x="104" y="89"/>
                      </a:lnTo>
                      <a:lnTo>
                        <a:pt x="96" y="98"/>
                      </a:lnTo>
                      <a:lnTo>
                        <a:pt x="91" y="107"/>
                      </a:lnTo>
                      <a:lnTo>
                        <a:pt x="85" y="112"/>
                      </a:lnTo>
                      <a:lnTo>
                        <a:pt x="78" y="119"/>
                      </a:lnTo>
                      <a:lnTo>
                        <a:pt x="71" y="125"/>
                      </a:lnTo>
                      <a:lnTo>
                        <a:pt x="64" y="130"/>
                      </a:lnTo>
                      <a:lnTo>
                        <a:pt x="55" y="137"/>
                      </a:lnTo>
                      <a:lnTo>
                        <a:pt x="44" y="143"/>
                      </a:lnTo>
                      <a:lnTo>
                        <a:pt x="33" y="150"/>
                      </a:lnTo>
                      <a:lnTo>
                        <a:pt x="20" y="154"/>
                      </a:lnTo>
                      <a:lnTo>
                        <a:pt x="9" y="154"/>
                      </a:lnTo>
                      <a:lnTo>
                        <a:pt x="2" y="165"/>
                      </a:lnTo>
                      <a:lnTo>
                        <a:pt x="0" y="204"/>
                      </a:lnTo>
                      <a:lnTo>
                        <a:pt x="0" y="221"/>
                      </a:lnTo>
                      <a:lnTo>
                        <a:pt x="2" y="230"/>
                      </a:lnTo>
                      <a:lnTo>
                        <a:pt x="4" y="237"/>
                      </a:lnTo>
                      <a:lnTo>
                        <a:pt x="9" y="246"/>
                      </a:lnTo>
                      <a:lnTo>
                        <a:pt x="18" y="253"/>
                      </a:lnTo>
                      <a:lnTo>
                        <a:pt x="27" y="259"/>
                      </a:lnTo>
                      <a:lnTo>
                        <a:pt x="31" y="266"/>
                      </a:lnTo>
                      <a:lnTo>
                        <a:pt x="29" y="277"/>
                      </a:lnTo>
                      <a:lnTo>
                        <a:pt x="24" y="288"/>
                      </a:lnTo>
                      <a:lnTo>
                        <a:pt x="18" y="297"/>
                      </a:lnTo>
                      <a:lnTo>
                        <a:pt x="15" y="308"/>
                      </a:lnTo>
                      <a:lnTo>
                        <a:pt x="15" y="322"/>
                      </a:lnTo>
                      <a:lnTo>
                        <a:pt x="18" y="329"/>
                      </a:lnTo>
                      <a:lnTo>
                        <a:pt x="24" y="335"/>
                      </a:lnTo>
                      <a:lnTo>
                        <a:pt x="35" y="340"/>
                      </a:lnTo>
                      <a:lnTo>
                        <a:pt x="45" y="342"/>
                      </a:lnTo>
                      <a:lnTo>
                        <a:pt x="56" y="342"/>
                      </a:lnTo>
                      <a:lnTo>
                        <a:pt x="69" y="342"/>
                      </a:lnTo>
                      <a:lnTo>
                        <a:pt x="80" y="340"/>
                      </a:lnTo>
                      <a:lnTo>
                        <a:pt x="89" y="337"/>
                      </a:lnTo>
                      <a:lnTo>
                        <a:pt x="96" y="333"/>
                      </a:lnTo>
                      <a:lnTo>
                        <a:pt x="105" y="329"/>
                      </a:lnTo>
                      <a:lnTo>
                        <a:pt x="114" y="326"/>
                      </a:lnTo>
                      <a:lnTo>
                        <a:pt x="123" y="322"/>
                      </a:lnTo>
                      <a:lnTo>
                        <a:pt x="134" y="318"/>
                      </a:lnTo>
                      <a:lnTo>
                        <a:pt x="145" y="315"/>
                      </a:lnTo>
                      <a:lnTo>
                        <a:pt x="156" y="311"/>
                      </a:lnTo>
                      <a:lnTo>
                        <a:pt x="167" y="308"/>
                      </a:lnTo>
                      <a:lnTo>
                        <a:pt x="180" y="304"/>
                      </a:lnTo>
                      <a:lnTo>
                        <a:pt x="194" y="302"/>
                      </a:lnTo>
                      <a:lnTo>
                        <a:pt x="211" y="300"/>
                      </a:lnTo>
                      <a:lnTo>
                        <a:pt x="227" y="299"/>
                      </a:lnTo>
                      <a:lnTo>
                        <a:pt x="243" y="300"/>
                      </a:lnTo>
                      <a:lnTo>
                        <a:pt x="260" y="302"/>
                      </a:lnTo>
                      <a:lnTo>
                        <a:pt x="274" y="308"/>
                      </a:lnTo>
                      <a:lnTo>
                        <a:pt x="287" y="313"/>
                      </a:lnTo>
                      <a:lnTo>
                        <a:pt x="298" y="320"/>
                      </a:lnTo>
                      <a:lnTo>
                        <a:pt x="309" y="329"/>
                      </a:lnTo>
                      <a:lnTo>
                        <a:pt x="318" y="338"/>
                      </a:lnTo>
                      <a:lnTo>
                        <a:pt x="327" y="349"/>
                      </a:lnTo>
                      <a:lnTo>
                        <a:pt x="334" y="360"/>
                      </a:lnTo>
                      <a:lnTo>
                        <a:pt x="343" y="369"/>
                      </a:lnTo>
                      <a:lnTo>
                        <a:pt x="348" y="378"/>
                      </a:lnTo>
                      <a:lnTo>
                        <a:pt x="354" y="387"/>
                      </a:lnTo>
                      <a:lnTo>
                        <a:pt x="361" y="393"/>
                      </a:lnTo>
                      <a:lnTo>
                        <a:pt x="372" y="396"/>
                      </a:lnTo>
                      <a:lnTo>
                        <a:pt x="385" y="398"/>
                      </a:lnTo>
                      <a:lnTo>
                        <a:pt x="399" y="396"/>
                      </a:lnTo>
                      <a:lnTo>
                        <a:pt x="414" y="395"/>
                      </a:lnTo>
                      <a:lnTo>
                        <a:pt x="425" y="393"/>
                      </a:lnTo>
                      <a:lnTo>
                        <a:pt x="434" y="389"/>
                      </a:lnTo>
                      <a:lnTo>
                        <a:pt x="437" y="384"/>
                      </a:lnTo>
                      <a:lnTo>
                        <a:pt x="441" y="371"/>
                      </a:lnTo>
                      <a:lnTo>
                        <a:pt x="448" y="355"/>
                      </a:lnTo>
                      <a:lnTo>
                        <a:pt x="455" y="340"/>
                      </a:lnTo>
                      <a:lnTo>
                        <a:pt x="459" y="328"/>
                      </a:lnTo>
                      <a:lnTo>
                        <a:pt x="465" y="317"/>
                      </a:lnTo>
                      <a:lnTo>
                        <a:pt x="475" y="304"/>
                      </a:lnTo>
                      <a:lnTo>
                        <a:pt x="486" y="291"/>
                      </a:lnTo>
                      <a:lnTo>
                        <a:pt x="492" y="279"/>
                      </a:lnTo>
                      <a:lnTo>
                        <a:pt x="494" y="266"/>
                      </a:lnTo>
                      <a:lnTo>
                        <a:pt x="499" y="252"/>
                      </a:lnTo>
                      <a:lnTo>
                        <a:pt x="506" y="237"/>
                      </a:lnTo>
                      <a:lnTo>
                        <a:pt x="510" y="223"/>
                      </a:lnTo>
                      <a:lnTo>
                        <a:pt x="508" y="215"/>
                      </a:lnTo>
                      <a:lnTo>
                        <a:pt x="504" y="206"/>
                      </a:lnTo>
                      <a:lnTo>
                        <a:pt x="497" y="199"/>
                      </a:lnTo>
                      <a:lnTo>
                        <a:pt x="490" y="192"/>
                      </a:lnTo>
                      <a:lnTo>
                        <a:pt x="481" y="183"/>
                      </a:lnTo>
                      <a:lnTo>
                        <a:pt x="472" y="175"/>
                      </a:lnTo>
                      <a:lnTo>
                        <a:pt x="463" y="170"/>
                      </a:lnTo>
                      <a:lnTo>
                        <a:pt x="457" y="163"/>
                      </a:lnTo>
                      <a:lnTo>
                        <a:pt x="441" y="145"/>
                      </a:lnTo>
                      <a:lnTo>
                        <a:pt x="428" y="130"/>
                      </a:lnTo>
                      <a:lnTo>
                        <a:pt x="417" y="118"/>
                      </a:lnTo>
                      <a:lnTo>
                        <a:pt x="412" y="103"/>
                      </a:lnTo>
                      <a:lnTo>
                        <a:pt x="408" y="85"/>
                      </a:lnTo>
                      <a:lnTo>
                        <a:pt x="406" y="67"/>
                      </a:lnTo>
                      <a:lnTo>
                        <a:pt x="405" y="51"/>
                      </a:lnTo>
                      <a:lnTo>
                        <a:pt x="399" y="36"/>
                      </a:lnTo>
                      <a:lnTo>
                        <a:pt x="392" y="23"/>
                      </a:lnTo>
                      <a:lnTo>
                        <a:pt x="383" y="14"/>
                      </a:lnTo>
                      <a:lnTo>
                        <a:pt x="374" y="5"/>
                      </a:lnTo>
                      <a:lnTo>
                        <a:pt x="367" y="0"/>
                      </a:lnTo>
                      <a:lnTo>
                        <a:pt x="370" y="18"/>
                      </a:lnTo>
                      <a:lnTo>
                        <a:pt x="374" y="36"/>
                      </a:lnTo>
                      <a:lnTo>
                        <a:pt x="374" y="52"/>
                      </a:lnTo>
                      <a:lnTo>
                        <a:pt x="374" y="65"/>
                      </a:lnTo>
                      <a:lnTo>
                        <a:pt x="374" y="72"/>
                      </a:lnTo>
                      <a:lnTo>
                        <a:pt x="370" y="78"/>
                      </a:lnTo>
                      <a:lnTo>
                        <a:pt x="367" y="80"/>
                      </a:lnTo>
                      <a:lnTo>
                        <a:pt x="359" y="80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91" name="Freeform 20"/>
                <p:cNvSpPr>
                  <a:spLocks noChangeAspect="1"/>
                </p:cNvSpPr>
                <p:nvPr/>
              </p:nvSpPr>
              <p:spPr>
                <a:xfrm>
                  <a:off x="2112" y="991"/>
                  <a:ext cx="58" cy="97"/>
                </a:xfrm>
                <a:custGeom>
                  <a:avLst/>
                  <a:gdLst/>
                  <a:ahLst/>
                  <a:cxnLst>
                    <a:cxn ang="0">
                      <a:pos x="10" y="23"/>
                    </a:cxn>
                    <a:cxn ang="0">
                      <a:pos x="14" y="21"/>
                    </a:cxn>
                    <a:cxn ang="0">
                      <a:pos x="17" y="17"/>
                    </a:cxn>
                    <a:cxn ang="0">
                      <a:pos x="19" y="12"/>
                    </a:cxn>
                    <a:cxn ang="0">
                      <a:pos x="22" y="8"/>
                    </a:cxn>
                    <a:cxn ang="0">
                      <a:pos x="25" y="3"/>
                    </a:cxn>
                    <a:cxn ang="0">
                      <a:pos x="29" y="0"/>
                    </a:cxn>
                    <a:cxn ang="0">
                      <a:pos x="32" y="1"/>
                    </a:cxn>
                    <a:cxn ang="0">
                      <a:pos x="33" y="8"/>
                    </a:cxn>
                    <a:cxn ang="0">
                      <a:pos x="33" y="17"/>
                    </a:cxn>
                    <a:cxn ang="0">
                      <a:pos x="32" y="23"/>
                    </a:cxn>
                    <a:cxn ang="0">
                      <a:pos x="31" y="29"/>
                    </a:cxn>
                    <a:cxn ang="0">
                      <a:pos x="32" y="36"/>
                    </a:cxn>
                    <a:cxn ang="0">
                      <a:pos x="32" y="41"/>
                    </a:cxn>
                    <a:cxn ang="0">
                      <a:pos x="30" y="47"/>
                    </a:cxn>
                    <a:cxn ang="0">
                      <a:pos x="28" y="53"/>
                    </a:cxn>
                    <a:cxn ang="0">
                      <a:pos x="24" y="55"/>
                    </a:cxn>
                    <a:cxn ang="0">
                      <a:pos x="21" y="57"/>
                    </a:cxn>
                    <a:cxn ang="0">
                      <a:pos x="17" y="59"/>
                    </a:cxn>
                    <a:cxn ang="0">
                      <a:pos x="14" y="61"/>
                    </a:cxn>
                    <a:cxn ang="0">
                      <a:pos x="13" y="64"/>
                    </a:cxn>
                    <a:cxn ang="0">
                      <a:pos x="10" y="66"/>
                    </a:cxn>
                    <a:cxn ang="0">
                      <a:pos x="7" y="65"/>
                    </a:cxn>
                    <a:cxn ang="0">
                      <a:pos x="5" y="63"/>
                    </a:cxn>
                    <a:cxn ang="0">
                      <a:pos x="2" y="58"/>
                    </a:cxn>
                    <a:cxn ang="0">
                      <a:pos x="0" y="51"/>
                    </a:cxn>
                    <a:cxn ang="0">
                      <a:pos x="0" y="40"/>
                    </a:cxn>
                    <a:cxn ang="0">
                      <a:pos x="3" y="30"/>
                    </a:cxn>
                    <a:cxn ang="0">
                      <a:pos x="10" y="23"/>
                    </a:cxn>
                  </a:cxnLst>
                  <a:rect l="0" t="0" r="0" b="0"/>
                  <a:pathLst>
                    <a:path w="101" h="142">
                      <a:moveTo>
                        <a:pt x="29" y="50"/>
                      </a:moveTo>
                      <a:lnTo>
                        <a:pt x="41" y="45"/>
                      </a:lnTo>
                      <a:lnTo>
                        <a:pt x="51" y="36"/>
                      </a:lnTo>
                      <a:lnTo>
                        <a:pt x="58" y="27"/>
                      </a:lnTo>
                      <a:lnTo>
                        <a:pt x="67" y="16"/>
                      </a:lnTo>
                      <a:lnTo>
                        <a:pt x="76" y="7"/>
                      </a:lnTo>
                      <a:lnTo>
                        <a:pt x="87" y="0"/>
                      </a:lnTo>
                      <a:lnTo>
                        <a:pt x="96" y="3"/>
                      </a:lnTo>
                      <a:lnTo>
                        <a:pt x="100" y="18"/>
                      </a:lnTo>
                      <a:lnTo>
                        <a:pt x="100" y="36"/>
                      </a:lnTo>
                      <a:lnTo>
                        <a:pt x="98" y="50"/>
                      </a:lnTo>
                      <a:lnTo>
                        <a:pt x="94" y="63"/>
                      </a:lnTo>
                      <a:lnTo>
                        <a:pt x="96" y="76"/>
                      </a:lnTo>
                      <a:lnTo>
                        <a:pt x="96" y="88"/>
                      </a:lnTo>
                      <a:lnTo>
                        <a:pt x="92" y="101"/>
                      </a:lnTo>
                      <a:lnTo>
                        <a:pt x="85" y="112"/>
                      </a:lnTo>
                      <a:lnTo>
                        <a:pt x="74" y="117"/>
                      </a:lnTo>
                      <a:lnTo>
                        <a:pt x="63" y="121"/>
                      </a:lnTo>
                      <a:lnTo>
                        <a:pt x="52" y="126"/>
                      </a:lnTo>
                      <a:lnTo>
                        <a:pt x="43" y="132"/>
                      </a:lnTo>
                      <a:lnTo>
                        <a:pt x="38" y="137"/>
                      </a:lnTo>
                      <a:lnTo>
                        <a:pt x="32" y="141"/>
                      </a:lnTo>
                      <a:lnTo>
                        <a:pt x="23" y="139"/>
                      </a:lnTo>
                      <a:lnTo>
                        <a:pt x="14" y="134"/>
                      </a:lnTo>
                      <a:lnTo>
                        <a:pt x="7" y="125"/>
                      </a:lnTo>
                      <a:lnTo>
                        <a:pt x="0" y="108"/>
                      </a:lnTo>
                      <a:lnTo>
                        <a:pt x="0" y="87"/>
                      </a:lnTo>
                      <a:lnTo>
                        <a:pt x="9" y="65"/>
                      </a:lnTo>
                      <a:lnTo>
                        <a:pt x="29" y="50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92" name="Freeform 21"/>
                <p:cNvSpPr>
                  <a:spLocks noChangeAspect="1"/>
                </p:cNvSpPr>
                <p:nvPr/>
              </p:nvSpPr>
              <p:spPr>
                <a:xfrm>
                  <a:off x="1996" y="1040"/>
                  <a:ext cx="88" cy="9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6"/>
                    </a:cxn>
                    <a:cxn ang="0">
                      <a:pos x="6" y="10"/>
                    </a:cxn>
                    <a:cxn ang="0">
                      <a:pos x="11" y="14"/>
                    </a:cxn>
                    <a:cxn ang="0">
                      <a:pos x="14" y="20"/>
                    </a:cxn>
                    <a:cxn ang="0">
                      <a:pos x="17" y="25"/>
                    </a:cxn>
                    <a:cxn ang="0">
                      <a:pos x="19" y="29"/>
                    </a:cxn>
                    <a:cxn ang="0">
                      <a:pos x="21" y="33"/>
                    </a:cxn>
                    <a:cxn ang="0">
                      <a:pos x="23" y="38"/>
                    </a:cxn>
                    <a:cxn ang="0">
                      <a:pos x="25" y="44"/>
                    </a:cxn>
                    <a:cxn ang="0">
                      <a:pos x="28" y="50"/>
                    </a:cxn>
                    <a:cxn ang="0">
                      <a:pos x="32" y="57"/>
                    </a:cxn>
                    <a:cxn ang="0">
                      <a:pos x="36" y="65"/>
                    </a:cxn>
                    <a:cxn ang="0">
                      <a:pos x="39" y="66"/>
                    </a:cxn>
                    <a:cxn ang="0">
                      <a:pos x="43" y="66"/>
                    </a:cxn>
                    <a:cxn ang="0">
                      <a:pos x="47" y="65"/>
                    </a:cxn>
                    <a:cxn ang="0">
                      <a:pos x="50" y="63"/>
                    </a:cxn>
                    <a:cxn ang="0">
                      <a:pos x="50" y="59"/>
                    </a:cxn>
                    <a:cxn ang="0">
                      <a:pos x="49" y="54"/>
                    </a:cxn>
                    <a:cxn ang="0">
                      <a:pos x="47" y="48"/>
                    </a:cxn>
                    <a:cxn ang="0">
                      <a:pos x="43" y="44"/>
                    </a:cxn>
                    <a:cxn ang="0">
                      <a:pos x="40" y="40"/>
                    </a:cxn>
                    <a:cxn ang="0">
                      <a:pos x="37" y="37"/>
                    </a:cxn>
                    <a:cxn ang="0">
                      <a:pos x="34" y="34"/>
                    </a:cxn>
                    <a:cxn ang="0">
                      <a:pos x="31" y="30"/>
                    </a:cxn>
                    <a:cxn ang="0">
                      <a:pos x="28" y="27"/>
                    </a:cxn>
                    <a:cxn ang="0">
                      <a:pos x="25" y="24"/>
                    </a:cxn>
                    <a:cxn ang="0">
                      <a:pos x="24" y="20"/>
                    </a:cxn>
                    <a:cxn ang="0">
                      <a:pos x="22" y="17"/>
                    </a:cxn>
                    <a:cxn ang="0">
                      <a:pos x="20" y="12"/>
                    </a:cxn>
                    <a:cxn ang="0">
                      <a:pos x="18" y="10"/>
                    </a:cxn>
                    <a:cxn ang="0">
                      <a:pos x="16" y="7"/>
                    </a:cxn>
                    <a:cxn ang="0">
                      <a:pos x="12" y="6"/>
                    </a:cxn>
                    <a:cxn ang="0">
                      <a:pos x="9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0" b="0"/>
                  <a:pathLst>
                    <a:path w="152" h="144">
                      <a:moveTo>
                        <a:pt x="0" y="4"/>
                      </a:moveTo>
                      <a:lnTo>
                        <a:pt x="2" y="13"/>
                      </a:lnTo>
                      <a:lnTo>
                        <a:pt x="17" y="20"/>
                      </a:lnTo>
                      <a:lnTo>
                        <a:pt x="33" y="29"/>
                      </a:lnTo>
                      <a:lnTo>
                        <a:pt x="44" y="42"/>
                      </a:lnTo>
                      <a:lnTo>
                        <a:pt x="51" y="53"/>
                      </a:lnTo>
                      <a:lnTo>
                        <a:pt x="56" y="62"/>
                      </a:lnTo>
                      <a:lnTo>
                        <a:pt x="62" y="71"/>
                      </a:lnTo>
                      <a:lnTo>
                        <a:pt x="67" y="82"/>
                      </a:lnTo>
                      <a:lnTo>
                        <a:pt x="75" y="94"/>
                      </a:lnTo>
                      <a:lnTo>
                        <a:pt x="85" y="109"/>
                      </a:lnTo>
                      <a:lnTo>
                        <a:pt x="96" y="123"/>
                      </a:lnTo>
                      <a:lnTo>
                        <a:pt x="109" y="140"/>
                      </a:lnTo>
                      <a:lnTo>
                        <a:pt x="118" y="143"/>
                      </a:lnTo>
                      <a:lnTo>
                        <a:pt x="129" y="143"/>
                      </a:lnTo>
                      <a:lnTo>
                        <a:pt x="140" y="141"/>
                      </a:lnTo>
                      <a:lnTo>
                        <a:pt x="149" y="136"/>
                      </a:lnTo>
                      <a:lnTo>
                        <a:pt x="151" y="127"/>
                      </a:lnTo>
                      <a:lnTo>
                        <a:pt x="147" y="116"/>
                      </a:lnTo>
                      <a:lnTo>
                        <a:pt x="140" y="103"/>
                      </a:lnTo>
                      <a:lnTo>
                        <a:pt x="129" y="94"/>
                      </a:lnTo>
                      <a:lnTo>
                        <a:pt x="120" y="87"/>
                      </a:lnTo>
                      <a:lnTo>
                        <a:pt x="111" y="80"/>
                      </a:lnTo>
                      <a:lnTo>
                        <a:pt x="100" y="73"/>
                      </a:lnTo>
                      <a:lnTo>
                        <a:pt x="91" y="65"/>
                      </a:lnTo>
                      <a:lnTo>
                        <a:pt x="84" y="58"/>
                      </a:lnTo>
                      <a:lnTo>
                        <a:pt x="76" y="51"/>
                      </a:lnTo>
                      <a:lnTo>
                        <a:pt x="71" y="44"/>
                      </a:lnTo>
                      <a:lnTo>
                        <a:pt x="66" y="36"/>
                      </a:lnTo>
                      <a:lnTo>
                        <a:pt x="60" y="27"/>
                      </a:lnTo>
                      <a:lnTo>
                        <a:pt x="53" y="20"/>
                      </a:lnTo>
                      <a:lnTo>
                        <a:pt x="46" y="15"/>
                      </a:lnTo>
                      <a:lnTo>
                        <a:pt x="37" y="13"/>
                      </a:lnTo>
                      <a:lnTo>
                        <a:pt x="27" y="9"/>
                      </a:lnTo>
                      <a:lnTo>
                        <a:pt x="17" y="4"/>
                      </a:lnTo>
                      <a:lnTo>
                        <a:pt x="7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93" name="Freeform 22"/>
                <p:cNvSpPr>
                  <a:spLocks noChangeAspect="1"/>
                </p:cNvSpPr>
                <p:nvPr/>
              </p:nvSpPr>
              <p:spPr>
                <a:xfrm>
                  <a:off x="2277" y="641"/>
                  <a:ext cx="94" cy="110"/>
                </a:xfrm>
                <a:custGeom>
                  <a:avLst/>
                  <a:gdLst/>
                  <a:ahLst/>
                  <a:cxnLst>
                    <a:cxn ang="0">
                      <a:pos x="33" y="67"/>
                    </a:cxn>
                    <a:cxn ang="0">
                      <a:pos x="39" y="58"/>
                    </a:cxn>
                    <a:cxn ang="0">
                      <a:pos x="44" y="49"/>
                    </a:cxn>
                    <a:cxn ang="0">
                      <a:pos x="47" y="37"/>
                    </a:cxn>
                    <a:cxn ang="0">
                      <a:pos x="48" y="29"/>
                    </a:cxn>
                    <a:cxn ang="0">
                      <a:pos x="50" y="22"/>
                    </a:cxn>
                    <a:cxn ang="0">
                      <a:pos x="53" y="15"/>
                    </a:cxn>
                    <a:cxn ang="0">
                      <a:pos x="54" y="8"/>
                    </a:cxn>
                    <a:cxn ang="0">
                      <a:pos x="51" y="2"/>
                    </a:cxn>
                    <a:cxn ang="0">
                      <a:pos x="46" y="0"/>
                    </a:cxn>
                    <a:cxn ang="0">
                      <a:pos x="44" y="1"/>
                    </a:cxn>
                    <a:cxn ang="0">
                      <a:pos x="43" y="5"/>
                    </a:cxn>
                    <a:cxn ang="0">
                      <a:pos x="41" y="11"/>
                    </a:cxn>
                    <a:cxn ang="0">
                      <a:pos x="39" y="19"/>
                    </a:cxn>
                    <a:cxn ang="0">
                      <a:pos x="36" y="29"/>
                    </a:cxn>
                    <a:cxn ang="0">
                      <a:pos x="32" y="37"/>
                    </a:cxn>
                    <a:cxn ang="0">
                      <a:pos x="28" y="45"/>
                    </a:cxn>
                    <a:cxn ang="0">
                      <a:pos x="26" y="49"/>
                    </a:cxn>
                    <a:cxn ang="0">
                      <a:pos x="22" y="52"/>
                    </a:cxn>
                    <a:cxn ang="0">
                      <a:pos x="17" y="55"/>
                    </a:cxn>
                    <a:cxn ang="0">
                      <a:pos x="13" y="58"/>
                    </a:cxn>
                    <a:cxn ang="0">
                      <a:pos x="8" y="61"/>
                    </a:cxn>
                    <a:cxn ang="0">
                      <a:pos x="3" y="64"/>
                    </a:cxn>
                    <a:cxn ang="0">
                      <a:pos x="1" y="65"/>
                    </a:cxn>
                    <a:cxn ang="0">
                      <a:pos x="0" y="66"/>
                    </a:cxn>
                    <a:cxn ang="0">
                      <a:pos x="3" y="70"/>
                    </a:cxn>
                    <a:cxn ang="0">
                      <a:pos x="7" y="72"/>
                    </a:cxn>
                    <a:cxn ang="0">
                      <a:pos x="12" y="75"/>
                    </a:cxn>
                    <a:cxn ang="0">
                      <a:pos x="16" y="75"/>
                    </a:cxn>
                    <a:cxn ang="0">
                      <a:pos x="20" y="75"/>
                    </a:cxn>
                    <a:cxn ang="0">
                      <a:pos x="25" y="74"/>
                    </a:cxn>
                    <a:cxn ang="0">
                      <a:pos x="30" y="71"/>
                    </a:cxn>
                    <a:cxn ang="0">
                      <a:pos x="33" y="67"/>
                    </a:cxn>
                  </a:cxnLst>
                  <a:rect l="0" t="0" r="0" b="0"/>
                  <a:pathLst>
                    <a:path w="162" h="160">
                      <a:moveTo>
                        <a:pt x="99" y="143"/>
                      </a:moveTo>
                      <a:lnTo>
                        <a:pt x="116" y="124"/>
                      </a:lnTo>
                      <a:lnTo>
                        <a:pt x="130" y="103"/>
                      </a:lnTo>
                      <a:lnTo>
                        <a:pt x="139" y="79"/>
                      </a:lnTo>
                      <a:lnTo>
                        <a:pt x="143" y="61"/>
                      </a:lnTo>
                      <a:lnTo>
                        <a:pt x="148" y="47"/>
                      </a:lnTo>
                      <a:lnTo>
                        <a:pt x="156" y="32"/>
                      </a:lnTo>
                      <a:lnTo>
                        <a:pt x="161" y="18"/>
                      </a:lnTo>
                      <a:lnTo>
                        <a:pt x="152" y="5"/>
                      </a:lnTo>
                      <a:lnTo>
                        <a:pt x="137" y="0"/>
                      </a:lnTo>
                      <a:lnTo>
                        <a:pt x="130" y="1"/>
                      </a:lnTo>
                      <a:lnTo>
                        <a:pt x="127" y="10"/>
                      </a:lnTo>
                      <a:lnTo>
                        <a:pt x="123" y="23"/>
                      </a:lnTo>
                      <a:lnTo>
                        <a:pt x="118" y="41"/>
                      </a:lnTo>
                      <a:lnTo>
                        <a:pt x="107" y="61"/>
                      </a:lnTo>
                      <a:lnTo>
                        <a:pt x="96" y="79"/>
                      </a:lnTo>
                      <a:lnTo>
                        <a:pt x="85" y="95"/>
                      </a:lnTo>
                      <a:lnTo>
                        <a:pt x="78" y="103"/>
                      </a:lnTo>
                      <a:lnTo>
                        <a:pt x="65" y="110"/>
                      </a:lnTo>
                      <a:lnTo>
                        <a:pt x="52" y="117"/>
                      </a:lnTo>
                      <a:lnTo>
                        <a:pt x="38" y="124"/>
                      </a:lnTo>
                      <a:lnTo>
                        <a:pt x="23" y="130"/>
                      </a:lnTo>
                      <a:lnTo>
                        <a:pt x="10" y="135"/>
                      </a:lnTo>
                      <a:lnTo>
                        <a:pt x="3" y="137"/>
                      </a:lnTo>
                      <a:lnTo>
                        <a:pt x="0" y="139"/>
                      </a:lnTo>
                      <a:lnTo>
                        <a:pt x="9" y="148"/>
                      </a:lnTo>
                      <a:lnTo>
                        <a:pt x="21" y="153"/>
                      </a:lnTo>
                      <a:lnTo>
                        <a:pt x="34" y="159"/>
                      </a:lnTo>
                      <a:lnTo>
                        <a:pt x="47" y="159"/>
                      </a:lnTo>
                      <a:lnTo>
                        <a:pt x="61" y="159"/>
                      </a:lnTo>
                      <a:lnTo>
                        <a:pt x="74" y="155"/>
                      </a:lnTo>
                      <a:lnTo>
                        <a:pt x="88" y="150"/>
                      </a:lnTo>
                      <a:lnTo>
                        <a:pt x="99" y="143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94" name="Freeform 23"/>
                <p:cNvSpPr>
                  <a:spLocks noChangeAspect="1"/>
                </p:cNvSpPr>
                <p:nvPr/>
              </p:nvSpPr>
              <p:spPr>
                <a:xfrm>
                  <a:off x="2281" y="1072"/>
                  <a:ext cx="123" cy="76"/>
                </a:xfrm>
                <a:custGeom>
                  <a:avLst/>
                  <a:gdLst/>
                  <a:ahLst/>
                  <a:cxnLst>
                    <a:cxn ang="0">
                      <a:pos x="12" y="3"/>
                    </a:cxn>
                    <a:cxn ang="0">
                      <a:pos x="15" y="2"/>
                    </a:cxn>
                    <a:cxn ang="0">
                      <a:pos x="17" y="1"/>
                    </a:cxn>
                    <a:cxn ang="0">
                      <a:pos x="21" y="1"/>
                    </a:cxn>
                    <a:cxn ang="0">
                      <a:pos x="23" y="0"/>
                    </a:cxn>
                    <a:cxn ang="0">
                      <a:pos x="25" y="0"/>
                    </a:cxn>
                    <a:cxn ang="0">
                      <a:pos x="28" y="1"/>
                    </a:cxn>
                    <a:cxn ang="0">
                      <a:pos x="31" y="3"/>
                    </a:cxn>
                    <a:cxn ang="0">
                      <a:pos x="33" y="5"/>
                    </a:cxn>
                    <a:cxn ang="0">
                      <a:pos x="37" y="8"/>
                    </a:cxn>
                    <a:cxn ang="0">
                      <a:pos x="40" y="12"/>
                    </a:cxn>
                    <a:cxn ang="0">
                      <a:pos x="42" y="16"/>
                    </a:cxn>
                    <a:cxn ang="0">
                      <a:pos x="46" y="20"/>
                    </a:cxn>
                    <a:cxn ang="0">
                      <a:pos x="48" y="24"/>
                    </a:cxn>
                    <a:cxn ang="0">
                      <a:pos x="51" y="26"/>
                    </a:cxn>
                    <a:cxn ang="0">
                      <a:pos x="53" y="29"/>
                    </a:cxn>
                    <a:cxn ang="0">
                      <a:pos x="57" y="32"/>
                    </a:cxn>
                    <a:cxn ang="0">
                      <a:pos x="62" y="37"/>
                    </a:cxn>
                    <a:cxn ang="0">
                      <a:pos x="66" y="43"/>
                    </a:cxn>
                    <a:cxn ang="0">
                      <a:pos x="69" y="48"/>
                    </a:cxn>
                    <a:cxn ang="0">
                      <a:pos x="70" y="51"/>
                    </a:cxn>
                    <a:cxn ang="0">
                      <a:pos x="50" y="44"/>
                    </a:cxn>
                    <a:cxn ang="0">
                      <a:pos x="38" y="47"/>
                    </a:cxn>
                    <a:cxn ang="0">
                      <a:pos x="36" y="47"/>
                    </a:cxn>
                    <a:cxn ang="0">
                      <a:pos x="33" y="47"/>
                    </a:cxn>
                    <a:cxn ang="0">
                      <a:pos x="31" y="46"/>
                    </a:cxn>
                    <a:cxn ang="0">
                      <a:pos x="26" y="44"/>
                    </a:cxn>
                    <a:cxn ang="0">
                      <a:pos x="21" y="42"/>
                    </a:cxn>
                    <a:cxn ang="0">
                      <a:pos x="16" y="38"/>
                    </a:cxn>
                    <a:cxn ang="0">
                      <a:pos x="13" y="34"/>
                    </a:cxn>
                    <a:cxn ang="0">
                      <a:pos x="10" y="26"/>
                    </a:cxn>
                    <a:cxn ang="0">
                      <a:pos x="8" y="22"/>
                    </a:cxn>
                    <a:cxn ang="0">
                      <a:pos x="5" y="18"/>
                    </a:cxn>
                    <a:cxn ang="0">
                      <a:pos x="3" y="16"/>
                    </a:cxn>
                    <a:cxn ang="0">
                      <a:pos x="1" y="12"/>
                    </a:cxn>
                    <a:cxn ang="0">
                      <a:pos x="0" y="10"/>
                    </a:cxn>
                    <a:cxn ang="0">
                      <a:pos x="1" y="7"/>
                    </a:cxn>
                    <a:cxn ang="0">
                      <a:pos x="5" y="4"/>
                    </a:cxn>
                    <a:cxn ang="0">
                      <a:pos x="12" y="3"/>
                    </a:cxn>
                  </a:cxnLst>
                  <a:rect l="0" t="0" r="0" b="0"/>
                  <a:pathLst>
                    <a:path w="213" h="112">
                      <a:moveTo>
                        <a:pt x="36" y="6"/>
                      </a:moveTo>
                      <a:lnTo>
                        <a:pt x="45" y="4"/>
                      </a:lnTo>
                      <a:lnTo>
                        <a:pt x="52" y="2"/>
                      </a:lnTo>
                      <a:lnTo>
                        <a:pt x="62" y="2"/>
                      </a:lnTo>
                      <a:lnTo>
                        <a:pt x="69" y="0"/>
                      </a:lnTo>
                      <a:lnTo>
                        <a:pt x="76" y="0"/>
                      </a:lnTo>
                      <a:lnTo>
                        <a:pt x="85" y="2"/>
                      </a:lnTo>
                      <a:lnTo>
                        <a:pt x="92" y="6"/>
                      </a:lnTo>
                      <a:lnTo>
                        <a:pt x="101" y="11"/>
                      </a:lnTo>
                      <a:lnTo>
                        <a:pt x="111" y="18"/>
                      </a:lnTo>
                      <a:lnTo>
                        <a:pt x="120" y="26"/>
                      </a:lnTo>
                      <a:lnTo>
                        <a:pt x="127" y="35"/>
                      </a:lnTo>
                      <a:lnTo>
                        <a:pt x="136" y="42"/>
                      </a:lnTo>
                      <a:lnTo>
                        <a:pt x="143" y="51"/>
                      </a:lnTo>
                      <a:lnTo>
                        <a:pt x="152" y="58"/>
                      </a:lnTo>
                      <a:lnTo>
                        <a:pt x="159" y="64"/>
                      </a:lnTo>
                      <a:lnTo>
                        <a:pt x="169" y="69"/>
                      </a:lnTo>
                      <a:lnTo>
                        <a:pt x="185" y="80"/>
                      </a:lnTo>
                      <a:lnTo>
                        <a:pt x="199" y="93"/>
                      </a:lnTo>
                      <a:lnTo>
                        <a:pt x="208" y="105"/>
                      </a:lnTo>
                      <a:lnTo>
                        <a:pt x="212" y="111"/>
                      </a:lnTo>
                      <a:lnTo>
                        <a:pt x="150" y="96"/>
                      </a:lnTo>
                      <a:lnTo>
                        <a:pt x="112" y="102"/>
                      </a:lnTo>
                      <a:lnTo>
                        <a:pt x="109" y="102"/>
                      </a:lnTo>
                      <a:lnTo>
                        <a:pt x="101" y="102"/>
                      </a:lnTo>
                      <a:lnTo>
                        <a:pt x="91" y="100"/>
                      </a:lnTo>
                      <a:lnTo>
                        <a:pt x="78" y="96"/>
                      </a:lnTo>
                      <a:lnTo>
                        <a:pt x="63" y="91"/>
                      </a:lnTo>
                      <a:lnTo>
                        <a:pt x="49" y="83"/>
                      </a:lnTo>
                      <a:lnTo>
                        <a:pt x="38" y="73"/>
                      </a:lnTo>
                      <a:lnTo>
                        <a:pt x="31" y="58"/>
                      </a:lnTo>
                      <a:lnTo>
                        <a:pt x="25" y="49"/>
                      </a:lnTo>
                      <a:lnTo>
                        <a:pt x="16" y="40"/>
                      </a:lnTo>
                      <a:lnTo>
                        <a:pt x="9" y="35"/>
                      </a:lnTo>
                      <a:lnTo>
                        <a:pt x="2" y="27"/>
                      </a:lnTo>
                      <a:lnTo>
                        <a:pt x="0" y="20"/>
                      </a:lnTo>
                      <a:lnTo>
                        <a:pt x="3" y="15"/>
                      </a:lnTo>
                      <a:lnTo>
                        <a:pt x="16" y="9"/>
                      </a:lnTo>
                      <a:lnTo>
                        <a:pt x="36" y="6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95" name="Freeform 24"/>
                <p:cNvSpPr>
                  <a:spLocks noChangeAspect="1"/>
                </p:cNvSpPr>
                <p:nvPr/>
              </p:nvSpPr>
              <p:spPr>
                <a:xfrm>
                  <a:off x="2512" y="1427"/>
                  <a:ext cx="57" cy="82"/>
                </a:xfrm>
                <a:custGeom>
                  <a:avLst/>
                  <a:gdLst/>
                  <a:ahLst/>
                  <a:cxnLst>
                    <a:cxn ang="0">
                      <a:pos x="9" y="29"/>
                    </a:cxn>
                    <a:cxn ang="0">
                      <a:pos x="12" y="27"/>
                    </a:cxn>
                    <a:cxn ang="0">
                      <a:pos x="14" y="25"/>
                    </a:cxn>
                    <a:cxn ang="0">
                      <a:pos x="18" y="21"/>
                    </a:cxn>
                    <a:cxn ang="0">
                      <a:pos x="21" y="16"/>
                    </a:cxn>
                    <a:cxn ang="0">
                      <a:pos x="25" y="12"/>
                    </a:cxn>
                    <a:cxn ang="0">
                      <a:pos x="28" y="7"/>
                    </a:cxn>
                    <a:cxn ang="0">
                      <a:pos x="30" y="3"/>
                    </a:cxn>
                    <a:cxn ang="0">
                      <a:pos x="31" y="1"/>
                    </a:cxn>
                    <a:cxn ang="0">
                      <a:pos x="32" y="0"/>
                    </a:cxn>
                    <a:cxn ang="0">
                      <a:pos x="32" y="1"/>
                    </a:cxn>
                    <a:cxn ang="0">
                      <a:pos x="32" y="7"/>
                    </a:cxn>
                    <a:cxn ang="0">
                      <a:pos x="32" y="14"/>
                    </a:cxn>
                    <a:cxn ang="0">
                      <a:pos x="31" y="22"/>
                    </a:cxn>
                    <a:cxn ang="0">
                      <a:pos x="28" y="27"/>
                    </a:cxn>
                    <a:cxn ang="0">
                      <a:pos x="24" y="31"/>
                    </a:cxn>
                    <a:cxn ang="0">
                      <a:pos x="20" y="35"/>
                    </a:cxn>
                    <a:cxn ang="0">
                      <a:pos x="18" y="37"/>
                    </a:cxn>
                    <a:cxn ang="0">
                      <a:pos x="17" y="42"/>
                    </a:cxn>
                    <a:cxn ang="0">
                      <a:pos x="17" y="48"/>
                    </a:cxn>
                    <a:cxn ang="0">
                      <a:pos x="17" y="53"/>
                    </a:cxn>
                    <a:cxn ang="0">
                      <a:pos x="15" y="55"/>
                    </a:cxn>
                    <a:cxn ang="0">
                      <a:pos x="10" y="55"/>
                    </a:cxn>
                    <a:cxn ang="0">
                      <a:pos x="4" y="54"/>
                    </a:cxn>
                    <a:cxn ang="0">
                      <a:pos x="1" y="49"/>
                    </a:cxn>
                    <a:cxn ang="0">
                      <a:pos x="0" y="44"/>
                    </a:cxn>
                    <a:cxn ang="0">
                      <a:pos x="1" y="37"/>
                    </a:cxn>
                    <a:cxn ang="0">
                      <a:pos x="4" y="31"/>
                    </a:cxn>
                    <a:cxn ang="0">
                      <a:pos x="9" y="29"/>
                    </a:cxn>
                  </a:cxnLst>
                  <a:rect l="0" t="0" r="0" b="0"/>
                  <a:pathLst>
                    <a:path w="99" h="120">
                      <a:moveTo>
                        <a:pt x="27" y="63"/>
                      </a:moveTo>
                      <a:lnTo>
                        <a:pt x="34" y="59"/>
                      </a:lnTo>
                      <a:lnTo>
                        <a:pt x="43" y="54"/>
                      </a:lnTo>
                      <a:lnTo>
                        <a:pt x="54" y="45"/>
                      </a:lnTo>
                      <a:lnTo>
                        <a:pt x="63" y="34"/>
                      </a:lnTo>
                      <a:lnTo>
                        <a:pt x="74" y="25"/>
                      </a:lnTo>
                      <a:lnTo>
                        <a:pt x="83" y="14"/>
                      </a:lnTo>
                      <a:lnTo>
                        <a:pt x="90" y="7"/>
                      </a:lnTo>
                      <a:lnTo>
                        <a:pt x="94" y="1"/>
                      </a:lnTo>
                      <a:lnTo>
                        <a:pt x="98" y="0"/>
                      </a:lnTo>
                      <a:lnTo>
                        <a:pt x="98" y="3"/>
                      </a:lnTo>
                      <a:lnTo>
                        <a:pt x="98" y="14"/>
                      </a:lnTo>
                      <a:lnTo>
                        <a:pt x="96" y="30"/>
                      </a:lnTo>
                      <a:lnTo>
                        <a:pt x="92" y="47"/>
                      </a:lnTo>
                      <a:lnTo>
                        <a:pt x="83" y="59"/>
                      </a:lnTo>
                      <a:lnTo>
                        <a:pt x="72" y="68"/>
                      </a:lnTo>
                      <a:lnTo>
                        <a:pt x="61" y="74"/>
                      </a:lnTo>
                      <a:lnTo>
                        <a:pt x="56" y="79"/>
                      </a:lnTo>
                      <a:lnTo>
                        <a:pt x="52" y="90"/>
                      </a:lnTo>
                      <a:lnTo>
                        <a:pt x="52" y="103"/>
                      </a:lnTo>
                      <a:lnTo>
                        <a:pt x="52" y="112"/>
                      </a:lnTo>
                      <a:lnTo>
                        <a:pt x="45" y="117"/>
                      </a:lnTo>
                      <a:lnTo>
                        <a:pt x="31" y="119"/>
                      </a:lnTo>
                      <a:lnTo>
                        <a:pt x="12" y="115"/>
                      </a:lnTo>
                      <a:lnTo>
                        <a:pt x="2" y="106"/>
                      </a:lnTo>
                      <a:lnTo>
                        <a:pt x="0" y="94"/>
                      </a:lnTo>
                      <a:lnTo>
                        <a:pt x="3" y="79"/>
                      </a:lnTo>
                      <a:lnTo>
                        <a:pt x="12" y="68"/>
                      </a:lnTo>
                      <a:lnTo>
                        <a:pt x="27" y="63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96" name="Freeform 25"/>
                <p:cNvSpPr>
                  <a:spLocks noChangeAspect="1"/>
                </p:cNvSpPr>
                <p:nvPr/>
              </p:nvSpPr>
              <p:spPr>
                <a:xfrm>
                  <a:off x="2572" y="1369"/>
                  <a:ext cx="46" cy="66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5" y="3"/>
                    </a:cxn>
                    <a:cxn ang="0">
                      <a:pos x="9" y="9"/>
                    </a:cxn>
                    <a:cxn ang="0">
                      <a:pos x="12" y="16"/>
                    </a:cxn>
                    <a:cxn ang="0">
                      <a:pos x="14" y="20"/>
                    </a:cxn>
                    <a:cxn ang="0">
                      <a:pos x="17" y="20"/>
                    </a:cxn>
                    <a:cxn ang="0">
                      <a:pos x="21" y="20"/>
                    </a:cxn>
                    <a:cxn ang="0">
                      <a:pos x="25" y="20"/>
                    </a:cxn>
                    <a:cxn ang="0">
                      <a:pos x="26" y="23"/>
                    </a:cxn>
                    <a:cxn ang="0">
                      <a:pos x="26" y="27"/>
                    </a:cxn>
                    <a:cxn ang="0">
                      <a:pos x="26" y="31"/>
                    </a:cxn>
                    <a:cxn ang="0">
                      <a:pos x="23" y="36"/>
                    </a:cxn>
                    <a:cxn ang="0">
                      <a:pos x="20" y="40"/>
                    </a:cxn>
                    <a:cxn ang="0">
                      <a:pos x="18" y="42"/>
                    </a:cxn>
                    <a:cxn ang="0">
                      <a:pos x="16" y="44"/>
                    </a:cxn>
                    <a:cxn ang="0">
                      <a:pos x="12" y="44"/>
                    </a:cxn>
                    <a:cxn ang="0">
                      <a:pos x="10" y="40"/>
                    </a:cxn>
                    <a:cxn ang="0">
                      <a:pos x="8" y="36"/>
                    </a:cxn>
                    <a:cxn ang="0">
                      <a:pos x="7" y="30"/>
                    </a:cxn>
                    <a:cxn ang="0">
                      <a:pos x="6" y="26"/>
                    </a:cxn>
                    <a:cxn ang="0">
                      <a:pos x="6" y="22"/>
                    </a:cxn>
                    <a:cxn ang="0">
                      <a:pos x="5" y="18"/>
                    </a:cxn>
                    <a:cxn ang="0">
                      <a:pos x="3" y="13"/>
                    </a:cxn>
                    <a:cxn ang="0">
                      <a:pos x="1" y="9"/>
                    </a:cxn>
                    <a:cxn ang="0">
                      <a:pos x="0" y="8"/>
                    </a:cxn>
                    <a:cxn ang="0">
                      <a:pos x="1" y="0"/>
                    </a:cxn>
                  </a:cxnLst>
                  <a:rect l="0" t="0" r="0" b="0"/>
                  <a:pathLst>
                    <a:path w="79" h="98">
                      <a:moveTo>
                        <a:pt x="4" y="0"/>
                      </a:moveTo>
                      <a:lnTo>
                        <a:pt x="15" y="7"/>
                      </a:lnTo>
                      <a:lnTo>
                        <a:pt x="26" y="21"/>
                      </a:lnTo>
                      <a:lnTo>
                        <a:pt x="35" y="36"/>
                      </a:lnTo>
                      <a:lnTo>
                        <a:pt x="42" y="43"/>
                      </a:lnTo>
                      <a:lnTo>
                        <a:pt x="51" y="43"/>
                      </a:lnTo>
                      <a:lnTo>
                        <a:pt x="62" y="43"/>
                      </a:lnTo>
                      <a:lnTo>
                        <a:pt x="73" y="45"/>
                      </a:lnTo>
                      <a:lnTo>
                        <a:pt x="78" y="50"/>
                      </a:lnTo>
                      <a:lnTo>
                        <a:pt x="78" y="59"/>
                      </a:lnTo>
                      <a:lnTo>
                        <a:pt x="75" y="68"/>
                      </a:lnTo>
                      <a:lnTo>
                        <a:pt x="67" y="79"/>
                      </a:lnTo>
                      <a:lnTo>
                        <a:pt x="60" y="88"/>
                      </a:lnTo>
                      <a:lnTo>
                        <a:pt x="53" y="94"/>
                      </a:lnTo>
                      <a:lnTo>
                        <a:pt x="46" y="97"/>
                      </a:lnTo>
                      <a:lnTo>
                        <a:pt x="36" y="96"/>
                      </a:lnTo>
                      <a:lnTo>
                        <a:pt x="29" y="88"/>
                      </a:lnTo>
                      <a:lnTo>
                        <a:pt x="24" y="78"/>
                      </a:lnTo>
                      <a:lnTo>
                        <a:pt x="20" y="67"/>
                      </a:lnTo>
                      <a:lnTo>
                        <a:pt x="18" y="56"/>
                      </a:lnTo>
                      <a:lnTo>
                        <a:pt x="18" y="49"/>
                      </a:lnTo>
                      <a:lnTo>
                        <a:pt x="16" y="40"/>
                      </a:lnTo>
                      <a:lnTo>
                        <a:pt x="11" y="29"/>
                      </a:lnTo>
                      <a:lnTo>
                        <a:pt x="4" y="21"/>
                      </a:lnTo>
                      <a:lnTo>
                        <a:pt x="0" y="18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97" name="Freeform 26"/>
                <p:cNvSpPr>
                  <a:spLocks noChangeAspect="1"/>
                </p:cNvSpPr>
                <p:nvPr/>
              </p:nvSpPr>
              <p:spPr>
                <a:xfrm>
                  <a:off x="649" y="888"/>
                  <a:ext cx="80" cy="48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2" y="0"/>
                    </a:cxn>
                    <a:cxn ang="0">
                      <a:pos x="5" y="0"/>
                    </a:cxn>
                    <a:cxn ang="0">
                      <a:pos x="10" y="2"/>
                    </a:cxn>
                    <a:cxn ang="0">
                      <a:pos x="14" y="5"/>
                    </a:cxn>
                    <a:cxn ang="0">
                      <a:pos x="20" y="9"/>
                    </a:cxn>
                    <a:cxn ang="0">
                      <a:pos x="25" y="13"/>
                    </a:cxn>
                    <a:cxn ang="0">
                      <a:pos x="30" y="17"/>
                    </a:cxn>
                    <a:cxn ang="0">
                      <a:pos x="33" y="20"/>
                    </a:cxn>
                    <a:cxn ang="0">
                      <a:pos x="40" y="23"/>
                    </a:cxn>
                    <a:cxn ang="0">
                      <a:pos x="44" y="27"/>
                    </a:cxn>
                    <a:cxn ang="0">
                      <a:pos x="45" y="31"/>
                    </a:cxn>
                    <a:cxn ang="0">
                      <a:pos x="43" y="32"/>
                    </a:cxn>
                    <a:cxn ang="0">
                      <a:pos x="40" y="32"/>
                    </a:cxn>
                    <a:cxn ang="0">
                      <a:pos x="36" y="32"/>
                    </a:cxn>
                    <a:cxn ang="0">
                      <a:pos x="33" y="31"/>
                    </a:cxn>
                    <a:cxn ang="0">
                      <a:pos x="29" y="30"/>
                    </a:cxn>
                    <a:cxn ang="0">
                      <a:pos x="26" y="30"/>
                    </a:cxn>
                    <a:cxn ang="0">
                      <a:pos x="24" y="29"/>
                    </a:cxn>
                    <a:cxn ang="0">
                      <a:pos x="23" y="28"/>
                    </a:cxn>
                    <a:cxn ang="0">
                      <a:pos x="22" y="28"/>
                    </a:cxn>
                    <a:cxn ang="0">
                      <a:pos x="21" y="27"/>
                    </a:cxn>
                    <a:cxn ang="0">
                      <a:pos x="18" y="26"/>
                    </a:cxn>
                    <a:cxn ang="0">
                      <a:pos x="15" y="23"/>
                    </a:cxn>
                    <a:cxn ang="0">
                      <a:pos x="11" y="20"/>
                    </a:cxn>
                    <a:cxn ang="0">
                      <a:pos x="7" y="16"/>
                    </a:cxn>
                    <a:cxn ang="0">
                      <a:pos x="3" y="11"/>
                    </a:cxn>
                    <a:cxn ang="0">
                      <a:pos x="1" y="7"/>
                    </a:cxn>
                    <a:cxn ang="0">
                      <a:pos x="0" y="3"/>
                    </a:cxn>
                  </a:cxnLst>
                  <a:rect l="0" t="0" r="0" b="0"/>
                  <a:pathLst>
                    <a:path w="139" h="70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14" y="0"/>
                      </a:lnTo>
                      <a:lnTo>
                        <a:pt x="29" y="4"/>
                      </a:lnTo>
                      <a:lnTo>
                        <a:pt x="43" y="11"/>
                      </a:lnTo>
                      <a:lnTo>
                        <a:pt x="60" y="19"/>
                      </a:lnTo>
                      <a:lnTo>
                        <a:pt x="76" y="28"/>
                      </a:lnTo>
                      <a:lnTo>
                        <a:pt x="91" y="37"/>
                      </a:lnTo>
                      <a:lnTo>
                        <a:pt x="101" y="42"/>
                      </a:lnTo>
                      <a:lnTo>
                        <a:pt x="120" y="49"/>
                      </a:lnTo>
                      <a:lnTo>
                        <a:pt x="134" y="58"/>
                      </a:lnTo>
                      <a:lnTo>
                        <a:pt x="138" y="66"/>
                      </a:lnTo>
                      <a:lnTo>
                        <a:pt x="129" y="69"/>
                      </a:lnTo>
                      <a:lnTo>
                        <a:pt x="120" y="69"/>
                      </a:lnTo>
                      <a:lnTo>
                        <a:pt x="109" y="67"/>
                      </a:lnTo>
                      <a:lnTo>
                        <a:pt x="100" y="66"/>
                      </a:lnTo>
                      <a:lnTo>
                        <a:pt x="89" y="64"/>
                      </a:lnTo>
                      <a:lnTo>
                        <a:pt x="80" y="64"/>
                      </a:lnTo>
                      <a:lnTo>
                        <a:pt x="72" y="62"/>
                      </a:lnTo>
                      <a:lnTo>
                        <a:pt x="69" y="60"/>
                      </a:lnTo>
                      <a:lnTo>
                        <a:pt x="67" y="60"/>
                      </a:lnTo>
                      <a:lnTo>
                        <a:pt x="63" y="58"/>
                      </a:lnTo>
                      <a:lnTo>
                        <a:pt x="56" y="55"/>
                      </a:lnTo>
                      <a:lnTo>
                        <a:pt x="45" y="49"/>
                      </a:lnTo>
                      <a:lnTo>
                        <a:pt x="33" y="42"/>
                      </a:lnTo>
                      <a:lnTo>
                        <a:pt x="20" y="33"/>
                      </a:lnTo>
                      <a:lnTo>
                        <a:pt x="9" y="24"/>
                      </a:lnTo>
                      <a:lnTo>
                        <a:pt x="2" y="15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298" name="Freeform 27"/>
                <p:cNvSpPr>
                  <a:spLocks noChangeAspect="1"/>
                </p:cNvSpPr>
                <p:nvPr/>
              </p:nvSpPr>
              <p:spPr>
                <a:xfrm>
                  <a:off x="1580" y="1163"/>
                  <a:ext cx="56" cy="138"/>
                </a:xfrm>
                <a:custGeom>
                  <a:avLst/>
                  <a:gdLst/>
                  <a:ahLst/>
                  <a:cxnLst>
                    <a:cxn ang="0">
                      <a:pos x="21" y="2"/>
                    </a:cxn>
                    <a:cxn ang="0">
                      <a:pos x="27" y="0"/>
                    </a:cxn>
                    <a:cxn ang="0">
                      <a:pos x="30" y="2"/>
                    </a:cxn>
                    <a:cxn ang="0">
                      <a:pos x="31" y="7"/>
                    </a:cxn>
                    <a:cxn ang="0">
                      <a:pos x="31" y="14"/>
                    </a:cxn>
                    <a:cxn ang="0">
                      <a:pos x="31" y="21"/>
                    </a:cxn>
                    <a:cxn ang="0">
                      <a:pos x="30" y="30"/>
                    </a:cxn>
                    <a:cxn ang="0">
                      <a:pos x="28" y="38"/>
                    </a:cxn>
                    <a:cxn ang="0">
                      <a:pos x="28" y="44"/>
                    </a:cxn>
                    <a:cxn ang="0">
                      <a:pos x="28" y="57"/>
                    </a:cxn>
                    <a:cxn ang="0">
                      <a:pos x="27" y="70"/>
                    </a:cxn>
                    <a:cxn ang="0">
                      <a:pos x="26" y="81"/>
                    </a:cxn>
                    <a:cxn ang="0">
                      <a:pos x="25" y="87"/>
                    </a:cxn>
                    <a:cxn ang="0">
                      <a:pos x="24" y="89"/>
                    </a:cxn>
                    <a:cxn ang="0">
                      <a:pos x="22" y="91"/>
                    </a:cxn>
                    <a:cxn ang="0">
                      <a:pos x="19" y="92"/>
                    </a:cxn>
                    <a:cxn ang="0">
                      <a:pos x="16" y="94"/>
                    </a:cxn>
                    <a:cxn ang="0">
                      <a:pos x="13" y="94"/>
                    </a:cxn>
                    <a:cxn ang="0">
                      <a:pos x="10" y="93"/>
                    </a:cxn>
                    <a:cxn ang="0">
                      <a:pos x="8" y="89"/>
                    </a:cxn>
                    <a:cxn ang="0">
                      <a:pos x="5" y="85"/>
                    </a:cxn>
                    <a:cxn ang="0">
                      <a:pos x="2" y="74"/>
                    </a:cxn>
                    <a:cxn ang="0">
                      <a:pos x="1" y="64"/>
                    </a:cxn>
                    <a:cxn ang="0">
                      <a:pos x="0" y="55"/>
                    </a:cxn>
                    <a:cxn ang="0">
                      <a:pos x="1" y="49"/>
                    </a:cxn>
                    <a:cxn ang="0">
                      <a:pos x="2" y="43"/>
                    </a:cxn>
                    <a:cxn ang="0">
                      <a:pos x="5" y="36"/>
                    </a:cxn>
                    <a:cxn ang="0">
                      <a:pos x="9" y="31"/>
                    </a:cxn>
                    <a:cxn ang="0">
                      <a:pos x="13" y="30"/>
                    </a:cxn>
                    <a:cxn ang="0">
                      <a:pos x="15" y="25"/>
                    </a:cxn>
                    <a:cxn ang="0">
                      <a:pos x="17" y="16"/>
                    </a:cxn>
                    <a:cxn ang="0">
                      <a:pos x="19" y="7"/>
                    </a:cxn>
                    <a:cxn ang="0">
                      <a:pos x="21" y="2"/>
                    </a:cxn>
                  </a:cxnLst>
                  <a:rect l="0" t="0" r="0" b="0"/>
                  <a:pathLst>
                    <a:path w="99" h="202">
                      <a:moveTo>
                        <a:pt x="65" y="4"/>
                      </a:moveTo>
                      <a:lnTo>
                        <a:pt x="83" y="0"/>
                      </a:lnTo>
                      <a:lnTo>
                        <a:pt x="93" y="4"/>
                      </a:lnTo>
                      <a:lnTo>
                        <a:pt x="98" y="15"/>
                      </a:lnTo>
                      <a:lnTo>
                        <a:pt x="98" y="29"/>
                      </a:lnTo>
                      <a:lnTo>
                        <a:pt x="96" y="45"/>
                      </a:lnTo>
                      <a:lnTo>
                        <a:pt x="93" y="64"/>
                      </a:lnTo>
                      <a:lnTo>
                        <a:pt x="89" y="80"/>
                      </a:lnTo>
                      <a:lnTo>
                        <a:pt x="87" y="94"/>
                      </a:lnTo>
                      <a:lnTo>
                        <a:pt x="87" y="121"/>
                      </a:lnTo>
                      <a:lnTo>
                        <a:pt x="85" y="149"/>
                      </a:lnTo>
                      <a:lnTo>
                        <a:pt x="82" y="172"/>
                      </a:lnTo>
                      <a:lnTo>
                        <a:pt x="78" y="187"/>
                      </a:lnTo>
                      <a:lnTo>
                        <a:pt x="74" y="190"/>
                      </a:lnTo>
                      <a:lnTo>
                        <a:pt x="69" y="194"/>
                      </a:lnTo>
                      <a:lnTo>
                        <a:pt x="60" y="197"/>
                      </a:lnTo>
                      <a:lnTo>
                        <a:pt x="51" y="201"/>
                      </a:lnTo>
                      <a:lnTo>
                        <a:pt x="40" y="201"/>
                      </a:lnTo>
                      <a:lnTo>
                        <a:pt x="31" y="199"/>
                      </a:lnTo>
                      <a:lnTo>
                        <a:pt x="24" y="192"/>
                      </a:lnTo>
                      <a:lnTo>
                        <a:pt x="16" y="183"/>
                      </a:lnTo>
                      <a:lnTo>
                        <a:pt x="7" y="158"/>
                      </a:lnTo>
                      <a:lnTo>
                        <a:pt x="2" y="136"/>
                      </a:lnTo>
                      <a:lnTo>
                        <a:pt x="0" y="118"/>
                      </a:lnTo>
                      <a:lnTo>
                        <a:pt x="2" y="105"/>
                      </a:lnTo>
                      <a:lnTo>
                        <a:pt x="7" y="92"/>
                      </a:lnTo>
                      <a:lnTo>
                        <a:pt x="16" y="78"/>
                      </a:lnTo>
                      <a:lnTo>
                        <a:pt x="29" y="67"/>
                      </a:lnTo>
                      <a:lnTo>
                        <a:pt x="40" y="64"/>
                      </a:lnTo>
                      <a:lnTo>
                        <a:pt x="47" y="54"/>
                      </a:lnTo>
                      <a:lnTo>
                        <a:pt x="53" y="35"/>
                      </a:lnTo>
                      <a:lnTo>
                        <a:pt x="58" y="15"/>
                      </a:lnTo>
                      <a:lnTo>
                        <a:pt x="65" y="4"/>
                      </a:lnTo>
                    </a:path>
                  </a:pathLst>
                </a:custGeom>
                <a:solidFill>
                  <a:srgbClr val="DDDDDD"/>
                </a:solidFill>
                <a:ln w="9525" cap="flat" cmpd="sng">
                  <a:solidFill>
                    <a:schemeClr val="tx1"/>
                  </a:solidFill>
                  <a:prstDash val="dash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4299" name="Oval 28"/>
              <p:cNvSpPr/>
              <p:nvPr/>
            </p:nvSpPr>
            <p:spPr>
              <a:xfrm>
                <a:off x="8" y="0"/>
                <a:ext cx="4272" cy="2297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300" name="Oval 29"/>
              <p:cNvSpPr/>
              <p:nvPr/>
            </p:nvSpPr>
            <p:spPr>
              <a:xfrm>
                <a:off x="597" y="0"/>
                <a:ext cx="3052" cy="220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301" name="Oval 30"/>
              <p:cNvSpPr/>
              <p:nvPr/>
            </p:nvSpPr>
            <p:spPr>
              <a:xfrm>
                <a:off x="1278" y="0"/>
                <a:ext cx="1694" cy="2297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302" name="Oval 31"/>
              <p:cNvSpPr/>
              <p:nvPr/>
            </p:nvSpPr>
            <p:spPr>
              <a:xfrm>
                <a:off x="0" y="317"/>
                <a:ext cx="4272" cy="1510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303" name="Group 32"/>
            <p:cNvGrpSpPr/>
            <p:nvPr/>
          </p:nvGrpSpPr>
          <p:grpSpPr>
            <a:xfrm>
              <a:off x="697" y="0"/>
              <a:ext cx="2857" cy="2178"/>
              <a:chOff x="0" y="0"/>
              <a:chExt cx="2688" cy="1975"/>
            </a:xfrm>
          </p:grpSpPr>
          <p:pic>
            <p:nvPicPr>
              <p:cNvPr id="54304" name="Picture 33" descr="china map"/>
              <p:cNvPicPr>
                <a:picLocks noChangeAspect="1"/>
              </p:cNvPicPr>
              <p:nvPr/>
            </p:nvPicPr>
            <p:blipFill>
              <a:blip r:embed="rId3" cstate="print">
                <a:lum bright="12000"/>
              </a:blip>
              <a:srcRect l="33565" t="23529" r="13725" b="23529"/>
              <a:stretch>
                <a:fillRect/>
              </a:stretch>
            </p:blipFill>
            <p:spPr>
              <a:xfrm>
                <a:off x="0" y="247"/>
                <a:ext cx="2688" cy="172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1481" name="Rectangle 34"/>
              <p:cNvSpPr/>
              <p:nvPr/>
            </p:nvSpPr>
            <p:spPr>
              <a:xfrm>
                <a:off x="1146" y="0"/>
                <a:ext cx="412" cy="22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国际</a:t>
                </a:r>
                <a:endParaRPr kumimoji="0" lang="zh-CN" altLang="en-US" sz="20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4306" name="Rectangle 35"/>
              <p:cNvSpPr/>
              <p:nvPr/>
            </p:nvSpPr>
            <p:spPr>
              <a:xfrm>
                <a:off x="1584" y="1360"/>
                <a:ext cx="382" cy="2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本地</a:t>
                </a:r>
              </a:p>
            </p:txBody>
          </p:sp>
          <p:sp>
            <p:nvSpPr>
              <p:cNvPr id="54307" name="Rectangle 36"/>
              <p:cNvSpPr/>
              <p:nvPr/>
            </p:nvSpPr>
            <p:spPr>
              <a:xfrm>
                <a:off x="1440" y="1015"/>
                <a:ext cx="382" cy="20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/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区域</a:t>
                </a:r>
              </a:p>
            </p:txBody>
          </p:sp>
          <p:sp>
            <p:nvSpPr>
              <p:cNvPr id="61484" name="Rectangle 37"/>
              <p:cNvSpPr/>
              <p:nvPr/>
            </p:nvSpPr>
            <p:spPr>
              <a:xfrm>
                <a:off x="1152" y="400"/>
                <a:ext cx="382" cy="209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1">
                    <a:ln>
                      <a:noFill/>
                    </a:ln>
                    <a:solidFill>
                      <a:srgbClr val="0080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亚洲</a:t>
                </a: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rgbClr val="008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4309" name="Rectangle 38"/>
              <p:cNvSpPr/>
              <p:nvPr/>
            </p:nvSpPr>
            <p:spPr>
              <a:xfrm>
                <a:off x="602" y="976"/>
                <a:ext cx="382" cy="20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/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</a:t>
                </a:r>
              </a:p>
            </p:txBody>
          </p:sp>
          <p:sp>
            <p:nvSpPr>
              <p:cNvPr id="54310" name="Oval 39"/>
              <p:cNvSpPr/>
              <p:nvPr/>
            </p:nvSpPr>
            <p:spPr>
              <a:xfrm>
                <a:off x="1536" y="1303"/>
                <a:ext cx="528" cy="384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311" name="Freeform 40"/>
              <p:cNvSpPr/>
              <p:nvPr/>
            </p:nvSpPr>
            <p:spPr>
              <a:xfrm>
                <a:off x="1184" y="951"/>
                <a:ext cx="880" cy="784"/>
              </a:xfrm>
              <a:custGeom>
                <a:avLst/>
                <a:gdLst/>
                <a:ahLst/>
                <a:cxnLst>
                  <a:cxn ang="0">
                    <a:pos x="64" y="784"/>
                  </a:cxn>
                  <a:cxn ang="0">
                    <a:pos x="16" y="496"/>
                  </a:cxn>
                  <a:cxn ang="0">
                    <a:pos x="160" y="352"/>
                  </a:cxn>
                  <a:cxn ang="0">
                    <a:pos x="160" y="160"/>
                  </a:cxn>
                  <a:cxn ang="0">
                    <a:pos x="400" y="16"/>
                  </a:cxn>
                  <a:cxn ang="0">
                    <a:pos x="736" y="64"/>
                  </a:cxn>
                  <a:cxn ang="0">
                    <a:pos x="832" y="112"/>
                  </a:cxn>
                  <a:cxn ang="0">
                    <a:pos x="880" y="160"/>
                  </a:cxn>
                  <a:cxn ang="0">
                    <a:pos x="832" y="208"/>
                  </a:cxn>
                  <a:cxn ang="0">
                    <a:pos x="880" y="256"/>
                  </a:cxn>
                </a:cxnLst>
                <a:rect l="0" t="0" r="0" b="0"/>
                <a:pathLst>
                  <a:path w="880" h="784">
                    <a:moveTo>
                      <a:pt x="64" y="784"/>
                    </a:moveTo>
                    <a:cubicBezTo>
                      <a:pt x="32" y="676"/>
                      <a:pt x="0" y="568"/>
                      <a:pt x="16" y="496"/>
                    </a:cubicBezTo>
                    <a:cubicBezTo>
                      <a:pt x="32" y="424"/>
                      <a:pt x="136" y="408"/>
                      <a:pt x="160" y="352"/>
                    </a:cubicBezTo>
                    <a:cubicBezTo>
                      <a:pt x="184" y="296"/>
                      <a:pt x="120" y="216"/>
                      <a:pt x="160" y="160"/>
                    </a:cubicBezTo>
                    <a:cubicBezTo>
                      <a:pt x="200" y="104"/>
                      <a:pt x="304" y="32"/>
                      <a:pt x="400" y="16"/>
                    </a:cubicBezTo>
                    <a:cubicBezTo>
                      <a:pt x="496" y="0"/>
                      <a:pt x="664" y="48"/>
                      <a:pt x="736" y="64"/>
                    </a:cubicBezTo>
                    <a:cubicBezTo>
                      <a:pt x="808" y="80"/>
                      <a:pt x="808" y="96"/>
                      <a:pt x="832" y="112"/>
                    </a:cubicBezTo>
                    <a:cubicBezTo>
                      <a:pt x="856" y="128"/>
                      <a:pt x="880" y="144"/>
                      <a:pt x="880" y="160"/>
                    </a:cubicBezTo>
                    <a:cubicBezTo>
                      <a:pt x="880" y="176"/>
                      <a:pt x="832" y="192"/>
                      <a:pt x="832" y="208"/>
                    </a:cubicBezTo>
                    <a:cubicBezTo>
                      <a:pt x="832" y="224"/>
                      <a:pt x="872" y="248"/>
                      <a:pt x="880" y="256"/>
                    </a:cubicBezTo>
                  </a:path>
                </a:pathLst>
              </a:custGeom>
              <a:noFill/>
              <a:ln w="38100" cap="rnd" cmpd="sng">
                <a:solidFill>
                  <a:schemeClr val="tx1"/>
                </a:solidFill>
                <a:prstDash val="sysDot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75"/>
          <p:cNvGrpSpPr/>
          <p:nvPr/>
        </p:nvGrpSpPr>
        <p:grpSpPr>
          <a:xfrm>
            <a:off x="570548" y="4099560"/>
            <a:ext cx="8388350" cy="935275"/>
            <a:chOff x="0" y="0"/>
            <a:chExt cx="5107" cy="856"/>
          </a:xfrm>
        </p:grpSpPr>
        <p:sp>
          <p:nvSpPr>
            <p:cNvPr id="61490" name="Rectangle 42"/>
            <p:cNvSpPr/>
            <p:nvPr/>
          </p:nvSpPr>
          <p:spPr>
            <a:xfrm>
              <a:off x="0" y="0"/>
              <a:ext cx="4780" cy="3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1">
                  <a:ln>
                    <a:noFill/>
                  </a:ln>
                  <a:solidFill>
                    <a:srgbClr val="3333CC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企业目前在本地市场经营，新市场包括区域、国内、亚洲、国际市场</a:t>
              </a:r>
              <a:endPara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491" name="Rectangle 44"/>
            <p:cNvSpPr/>
            <p:nvPr/>
          </p:nvSpPr>
          <p:spPr>
            <a:xfrm>
              <a:off x="0" y="491"/>
              <a:ext cx="5107" cy="3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1">
                  <a:ln>
                    <a:noFill/>
                  </a:ln>
                  <a:solidFill>
                    <a:srgbClr val="3333CC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不同市场，开发的费用、时间不同，市场只有开拓完后方可进行销售活动</a:t>
              </a:r>
              <a:endPara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492" name="Rectangle 45"/>
            <p:cNvSpPr/>
            <p:nvPr/>
          </p:nvSpPr>
          <p:spPr>
            <a:xfrm>
              <a:off x="0" y="491"/>
              <a:ext cx="112" cy="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61493" name="表格 61492"/>
          <p:cNvGraphicFramePr/>
          <p:nvPr>
            <p:custDataLst>
              <p:tags r:id="rId1"/>
            </p:custDataLst>
          </p:nvPr>
        </p:nvGraphicFramePr>
        <p:xfrm>
          <a:off x="928688" y="1258888"/>
          <a:ext cx="6985000" cy="2608889"/>
        </p:xfrm>
        <a:graphic>
          <a:graphicData uri="http://schemas.openxmlformats.org/drawingml/2006/table">
            <a:tbl>
              <a:tblPr/>
              <a:tblGrid>
                <a:gridCol w="262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98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5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市场划分</a:t>
                      </a:r>
                    </a:p>
                  </a:txBody>
                  <a:tcPr marL="0" marR="0" marT="47339" marB="47339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5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开拓费用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500" b="1" dirty="0">
                          <a:solidFill>
                            <a:srgbClr val="FFFFFF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持续时间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3A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61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500" b="1" dirty="0">
                          <a:solidFill>
                            <a:srgbClr val="404040"/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区域市场</a:t>
                      </a:r>
                    </a:p>
                  </a:txBody>
                  <a:tcPr marL="0" marR="0" marT="47339" marB="47339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71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500" b="1" dirty="0">
                          <a:solidFill>
                            <a:srgbClr val="404040"/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国内市场</a:t>
                      </a:r>
                    </a:p>
                  </a:txBody>
                  <a:tcPr marL="0" marR="0" marT="47339" marB="47339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2M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318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500" b="1" dirty="0">
                          <a:solidFill>
                            <a:srgbClr val="404040"/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亚洲市场</a:t>
                      </a:r>
                    </a:p>
                  </a:txBody>
                  <a:tcPr marL="0" marR="0" marT="47339" marB="47339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3M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500" b="1" dirty="0">
                          <a:solidFill>
                            <a:srgbClr val="404040"/>
                          </a:solidFill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国际市场</a:t>
                      </a:r>
                    </a:p>
                  </a:txBody>
                  <a:tcPr marL="0" marR="0" marT="47339" marB="47339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4M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x-none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25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47339" marB="47339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 idx="4294967295"/>
          </p:nvPr>
        </p:nvSpPr>
        <p:spPr>
          <a:xfrm>
            <a:off x="3709358" y="168266"/>
            <a:ext cx="2148526" cy="1117600"/>
          </a:xfrm>
          <a:noFill/>
        </p:spPr>
        <p:txBody>
          <a:bodyPr wrap="square" lIns="91440" tIns="45720" rIns="91440" bIns="45720" anchor="ctr"/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市场预测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2285" y="915086"/>
            <a:ext cx="4223395" cy="2076399"/>
            <a:chOff x="1174" y="1303"/>
            <a:chExt cx="16271" cy="7510"/>
          </a:xfrm>
        </p:grpSpPr>
        <p:pic>
          <p:nvPicPr>
            <p:cNvPr id="9" name="图片 8" descr="3.35.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7" y="2746"/>
              <a:ext cx="8089" cy="6067"/>
            </a:xfrm>
            <a:prstGeom prst="rect">
              <a:avLst/>
            </a:prstGeom>
          </p:spPr>
        </p:pic>
        <p:pic>
          <p:nvPicPr>
            <p:cNvPr id="10" name="图片 9" descr="3.35.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6" y="2746"/>
              <a:ext cx="8089" cy="606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174" y="1303"/>
              <a:ext cx="6642" cy="1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zh-CN" altLang="en-US" sz="2000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本地市场预测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15370" y="915054"/>
            <a:ext cx="3966420" cy="2073891"/>
            <a:chOff x="876" y="1475"/>
            <a:chExt cx="16703" cy="7338"/>
          </a:xfrm>
        </p:grpSpPr>
        <p:pic>
          <p:nvPicPr>
            <p:cNvPr id="6" name="图片 5" descr="C:\Users\Administrator\Desktop\1\3.35.3.png3.35.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66" y="2884"/>
              <a:ext cx="8268" cy="5929"/>
            </a:xfrm>
            <a:prstGeom prst="rect">
              <a:avLst/>
            </a:prstGeom>
          </p:spPr>
        </p:pic>
        <p:pic>
          <p:nvPicPr>
            <p:cNvPr id="7" name="图片 6" descr="C:\Users\Administrator\Desktop\1\3.35.4.png3.35.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490" y="2886"/>
              <a:ext cx="8089" cy="5927"/>
            </a:xfrm>
            <a:prstGeom prst="rect">
              <a:avLst/>
            </a:prstGeom>
          </p:spPr>
        </p:pic>
        <p:sp>
          <p:nvSpPr>
            <p:cNvPr id="8" name="Rectangle 2"/>
            <p:cNvSpPr/>
            <p:nvPr/>
          </p:nvSpPr>
          <p:spPr>
            <a:xfrm>
              <a:off x="876" y="1475"/>
              <a:ext cx="7790" cy="14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zh-CN" altLang="en-US" sz="2000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区域市场预测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2369" y="2917190"/>
            <a:ext cx="4246806" cy="1898650"/>
            <a:chOff x="1149" y="1886"/>
            <a:chExt cx="10488" cy="4750"/>
          </a:xfrm>
        </p:grpSpPr>
        <p:pic>
          <p:nvPicPr>
            <p:cNvPr id="13" name="图片 12" descr="C:\Users\Administrator\Desktop\1\3.35.6.png3.35.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68" y="2747"/>
              <a:ext cx="5185" cy="3889"/>
            </a:xfrm>
            <a:prstGeom prst="rect">
              <a:avLst/>
            </a:prstGeom>
          </p:spPr>
        </p:pic>
        <p:pic>
          <p:nvPicPr>
            <p:cNvPr id="14" name="图片 13" descr="C:\Users\Administrator\Desktop\1\3.35.5.png3.35.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53" y="2747"/>
              <a:ext cx="5184" cy="3889"/>
            </a:xfrm>
            <a:prstGeom prst="rect">
              <a:avLst/>
            </a:prstGeom>
          </p:spPr>
        </p:pic>
        <p:sp>
          <p:nvSpPr>
            <p:cNvPr id="15" name="Rectangle 2"/>
            <p:cNvSpPr/>
            <p:nvPr/>
          </p:nvSpPr>
          <p:spPr>
            <a:xfrm>
              <a:off x="1149" y="1886"/>
              <a:ext cx="4315" cy="9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zh-CN" altLang="en-US" sz="2000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国内市场预测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08203" y="2917049"/>
            <a:ext cx="3906144" cy="1892441"/>
            <a:chOff x="1206" y="1841"/>
            <a:chExt cx="10208" cy="4795"/>
          </a:xfrm>
        </p:grpSpPr>
        <p:pic>
          <p:nvPicPr>
            <p:cNvPr id="17" name="图片 16" descr="C:\Users\Administrator\Desktop\1\3.35.7.png3.35.7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261" y="2768"/>
              <a:ext cx="5148" cy="3868"/>
            </a:xfrm>
            <a:prstGeom prst="rect">
              <a:avLst/>
            </a:prstGeom>
          </p:spPr>
        </p:pic>
        <p:pic>
          <p:nvPicPr>
            <p:cNvPr id="18" name="图片 17" descr="C:\Users\Administrator\Desktop\1\3.35.8.png3.35.8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6392" y="2752"/>
              <a:ext cx="5022" cy="3852"/>
            </a:xfrm>
            <a:prstGeom prst="rect">
              <a:avLst/>
            </a:prstGeom>
          </p:spPr>
        </p:pic>
        <p:sp>
          <p:nvSpPr>
            <p:cNvPr id="19" name="Rectangle 2"/>
            <p:cNvSpPr/>
            <p:nvPr/>
          </p:nvSpPr>
          <p:spPr>
            <a:xfrm>
              <a:off x="1206" y="1841"/>
              <a:ext cx="4848" cy="10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/>
              <a:r>
                <a:rPr lang="zh-CN" altLang="en-US" sz="2000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亚洲市场预测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3" name="Picture 9" descr="C:\Users\Administrator\Desktop\1\3.35.0.2.png3.35.0.2"/>
          <p:cNvPicPr>
            <a:picLocks noChangeAspect="1"/>
          </p:cNvPicPr>
          <p:nvPr/>
        </p:nvPicPr>
        <p:blipFill>
          <a:blip r:embed="rId2"/>
          <a:srcRect l="4544" t="14553" r="4435" b="8719"/>
          <a:stretch>
            <a:fillRect/>
          </a:stretch>
        </p:blipFill>
        <p:spPr>
          <a:xfrm>
            <a:off x="1116330" y="843280"/>
            <a:ext cx="6248400" cy="2632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3" name="标题 1"/>
          <p:cNvSpPr>
            <a:spLocks noGrp="1"/>
          </p:cNvSpPr>
          <p:nvPr>
            <p:ph type="title" idx="4294967295"/>
          </p:nvPr>
        </p:nvSpPr>
        <p:spPr>
          <a:xfrm>
            <a:off x="3007995" y="195580"/>
            <a:ext cx="2464435" cy="1148715"/>
          </a:xfrm>
          <a:noFill/>
        </p:spPr>
        <p:txBody>
          <a:bodyPr wrap="square" lIns="91440" tIns="45720" rIns="91440" bIns="45720" anchor="ctr"/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市 场 预 测</a:t>
            </a:r>
          </a:p>
        </p:txBody>
      </p:sp>
      <p:sp>
        <p:nvSpPr>
          <p:cNvPr id="18442" name="Rectangle 5"/>
          <p:cNvSpPr/>
          <p:nvPr/>
        </p:nvSpPr>
        <p:spPr>
          <a:xfrm>
            <a:off x="539750" y="3435350"/>
            <a:ext cx="8424863" cy="150810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B8551D"/>
              </a:buClr>
              <a:buSzPct val="110000"/>
              <a:buFont typeface="Wingdings" panose="05000000000000000000" pitchFamily="2" charset="2"/>
              <a:buChar char="n"/>
              <a:defRPr/>
            </a:pP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P1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产品技术水平低，虽然刚开始几年需求较旺 ，但会逐渐下降</a:t>
            </a:r>
            <a:r>
              <a:rPr lang="zh-CN" altLang="en-US" noProof="1"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B8551D"/>
              </a:buClr>
              <a:buSzPct val="110000"/>
              <a:buFont typeface="Wingdings" panose="05000000000000000000" pitchFamily="2" charset="2"/>
              <a:buChar char="n"/>
              <a:defRPr/>
            </a:pP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P2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</a:t>
            </a: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P1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的技术改进版，虽然技术优势会带来一定增长，但随着新技术出现，需求最终会下降。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B8551D"/>
              </a:buClr>
              <a:buSzPct val="110000"/>
              <a:buFont typeface="Wingdings" panose="05000000000000000000" pitchFamily="2" charset="2"/>
              <a:buChar char="n"/>
              <a:defRPr/>
            </a:pP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P3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kumimoji="0" lang="en-US" altLang="x-none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P4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做为全新技术产品，发展潜力很大。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 idx="4294967295"/>
          </p:nvPr>
        </p:nvSpPr>
        <p:spPr>
          <a:xfrm>
            <a:off x="2915181" y="267365"/>
            <a:ext cx="2405375" cy="952500"/>
          </a:xfrm>
          <a:noFill/>
        </p:spPr>
        <p:txBody>
          <a:bodyPr wrap="square" lIns="91440" tIns="45720" rIns="91440" bIns="45720" anchor="ctr"/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ISO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认证预测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466" name="Picture 9" descr="预测图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3960" y="1131253"/>
            <a:ext cx="6392863" cy="3170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7" name="Rectangle 11"/>
          <p:cNvSpPr/>
          <p:nvPr/>
        </p:nvSpPr>
        <p:spPr>
          <a:xfrm>
            <a:off x="800100" y="915035"/>
            <a:ext cx="7200900" cy="4603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 indent="0" algn="ctr"/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ISO9000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ISO14000</a:t>
            </a:r>
            <a:r>
              <a:rPr lang="zh-CN" altLang="en-US" sz="24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认证预测图</a:t>
            </a:r>
          </a:p>
        </p:txBody>
      </p:sp>
      <p:sp>
        <p:nvSpPr>
          <p:cNvPr id="19468" name="Text Box 12"/>
          <p:cNvSpPr txBox="1"/>
          <p:nvPr/>
        </p:nvSpPr>
        <p:spPr>
          <a:xfrm>
            <a:off x="1474788" y="4155440"/>
            <a:ext cx="6526212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just"/>
            <a:r>
              <a:rPr lang="zh-CN" altLang="en-US" sz="20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随着市场的拓展，客户对产品是否具备认证提出要求，</a:t>
            </a:r>
          </a:p>
          <a:p>
            <a:pPr lvl="0" indent="0" algn="just"/>
            <a:r>
              <a:rPr lang="zh-CN" altLang="en-US" sz="20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各公司要不断的提高产品质量，才能满足客户各种需求。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 descr="C:\Users\Administrator\Desktop\2\017.png0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4233" y="1027430"/>
            <a:ext cx="7554595" cy="3710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矩形 2"/>
          <p:cNvSpPr/>
          <p:nvPr/>
        </p:nvSpPr>
        <p:spPr>
          <a:xfrm>
            <a:off x="3756978" y="4369435"/>
            <a:ext cx="1728787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anchor="t">
            <a:spAutoFit/>
          </a:bodyPr>
          <a:lstStyle/>
          <a:p>
            <a:pPr lvl="0" indent="0" algn="ctr">
              <a:spcBef>
                <a:spcPct val="20000"/>
              </a:spcBef>
              <a:buClr>
                <a:srgbClr val="B8551D"/>
              </a:buClr>
            </a:pPr>
            <a:r>
              <a:rPr lang="zh-CN" altLang="en-US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选择关账</a:t>
            </a:r>
            <a:endParaRPr lang="en-US" altLang="zh-CN" b="1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299" name="Rectangle 3"/>
          <p:cNvSpPr txBox="1"/>
          <p:nvPr/>
        </p:nvSpPr>
        <p:spPr>
          <a:xfrm>
            <a:off x="600076" y="541338"/>
            <a:ext cx="1471594" cy="6492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lvl="0" indent="-342900" eaLnBrk="0" hangingPunct="0">
              <a:spcBef>
                <a:spcPct val="2000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、关帐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4"/>
          <p:cNvSpPr/>
          <p:nvPr/>
        </p:nvSpPr>
        <p:spPr>
          <a:xfrm>
            <a:off x="1065213" y="1325722"/>
            <a:ext cx="6264275" cy="304609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一年的经营下来，年终要做“盘点”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编制“损益表”和“资产负债表”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查看企业经营分析状况；</a:t>
            </a:r>
          </a:p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Clr>
                <a:srgbClr val="B8551D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为下一年经营做好预算。</a:t>
            </a:r>
          </a:p>
          <a:p>
            <a:pPr marL="342900" lvl="0" indent="-342900"/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4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4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4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e147bc3cad0e720f5968b47764d8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555625"/>
            <a:ext cx="7419975" cy="4176395"/>
          </a:xfrm>
          <a:prstGeom prst="rect">
            <a:avLst/>
          </a:prstGeom>
        </p:spPr>
      </p:pic>
      <p:pic>
        <p:nvPicPr>
          <p:cNvPr id="57345" name="Picture 2" descr="C:\Users\Administrator\Desktop\1\3.48.png3.48"/>
          <p:cNvPicPr>
            <a:picLocks noChangeAspect="1"/>
          </p:cNvPicPr>
          <p:nvPr/>
        </p:nvPicPr>
        <p:blipFill>
          <a:blip r:embed="rId3"/>
          <a:srcRect l="4819" t="81279" r="75882" b="1132"/>
          <a:stretch>
            <a:fillRect/>
          </a:stretch>
        </p:blipFill>
        <p:spPr>
          <a:xfrm>
            <a:off x="2051685" y="3723640"/>
            <a:ext cx="1111250" cy="759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30" y="2211705"/>
            <a:ext cx="4279900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任务二：学员试打轮操作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5285" y="2211705"/>
            <a:ext cx="3133725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任务三：甘特图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7744" y="2139702"/>
            <a:ext cx="451997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（二）学习电子沙盘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785" y="762967"/>
            <a:ext cx="7044055" cy="38804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283320"/>
            <a:ext cx="9144000" cy="104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2339340" y="2355215"/>
            <a:ext cx="4472940" cy="5988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sz="33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任务二：</a:t>
            </a:r>
            <a:r>
              <a:rPr lang="zh-CN" sz="33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企业运营流程</a:t>
            </a:r>
            <a:endParaRPr lang="zh-CN" sz="33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0" name="Text Box 5"/>
          <p:cNvSpPr txBox="1"/>
          <p:nvPr/>
        </p:nvSpPr>
        <p:spPr>
          <a:xfrm>
            <a:off x="2411730" y="1779905"/>
            <a:ext cx="4319905" cy="2658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年初</a:t>
            </a:r>
            <a:r>
              <a:rPr kumimoji="0" lang="en-US" altLang="x-none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kumimoji="0" lang="zh-CN" altLang="en-US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项       </a:t>
            </a:r>
            <a:r>
              <a:rPr kumimoji="0" lang="zh-CN" altLang="en-US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kumimoji="0" lang="en-US" altLang="x-none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en-US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x-none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en-US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次）</a:t>
            </a:r>
          </a:p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6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季度</a:t>
            </a:r>
            <a:r>
              <a:rPr lang="zh-CN" sz="26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10</a:t>
            </a:r>
            <a:r>
              <a:rPr lang="zh-CN" altLang="en-US" sz="26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项     </a:t>
            </a:r>
            <a:r>
              <a:rPr lang="en-US" altLang="zh-CN" sz="26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en-US" altLang="en-US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en-US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</a:t>
            </a:r>
            <a:r>
              <a:rPr lang="zh-CN" altLang="en-US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年</a:t>
            </a:r>
            <a:r>
              <a:rPr lang="zh-CN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4</a:t>
            </a:r>
            <a:r>
              <a:rPr lang="zh-CN" altLang="en-US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次）</a:t>
            </a:r>
          </a:p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6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年未</a:t>
            </a:r>
            <a:r>
              <a:rPr lang="en-US" altLang="x-none" sz="26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6</a:t>
            </a:r>
            <a:r>
              <a:rPr lang="zh-CN" altLang="en-US" sz="26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项       </a:t>
            </a:r>
            <a:r>
              <a:rPr lang="zh-CN" altLang="en-US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（</a:t>
            </a:r>
            <a:r>
              <a:rPr lang="en-US" altLang="x-none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</a:t>
            </a:r>
            <a:r>
              <a:rPr lang="zh-CN" altLang="en-US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年</a:t>
            </a:r>
            <a:r>
              <a:rPr lang="en-US" altLang="x-none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</a:t>
            </a:r>
            <a:r>
              <a:rPr lang="zh-CN" altLang="en-US" sz="260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次）</a:t>
            </a:r>
          </a:p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5617" name="Rectangle 13"/>
          <p:cNvSpPr/>
          <p:nvPr/>
        </p:nvSpPr>
        <p:spPr>
          <a:xfrm>
            <a:off x="971543" y="771843"/>
            <a:ext cx="2527300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Ctr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2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起始年</a:t>
            </a: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经营！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3333CC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I1MzNmZjNkNjI5NjZkYTk3MDFhZmFhMWI1OGI3NWMifQ=="/>
  <p:tag name="KSO_WPP_MARK_KEY" val="817aecfd-b26b-461a-bb57-9fa1cba6d6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74,&quot;width&quot;:1316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41,&quot;width&quot;:599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e550c4e-a9dd-4b7a-9dca-93351d53d1cd}"/>
  <p:tag name="TABLE_EMPHASIZE_COLOR" val="240117"/>
  <p:tag name="TABLE_SKINIDX" val="0"/>
  <p:tag name="TABLE_COLORIDX" val="2"/>
  <p:tag name="TABLE_COLOR_RGB" val="0x000000*0xFFFFFF*0x212121*0xFFFFFF*0x03A9F5*0x00BCD5*0x009788*0x4CB050*0x8CC34B*0xCDDC3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08a3066-4979-42c6-b36d-64fbbe27ef1f}"/>
  <p:tag name="TABLE_EMPHASIZE_COLOR" val="240117"/>
  <p:tag name="TABLE_SKINIDX" val="0"/>
  <p:tag name="TABLE_COLORIDX" val="2"/>
  <p:tag name="TABLE_COLOR_RGB" val="0x000000*0xFFFFFF*0x212121*0xFFFFFF*0x03A9F5*0x00BCD5*0x009788*0x4CB050*0x8CC34B*0xCDDC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630ce01-8ddf-4c82-bcac-157bd98423c1}"/>
  <p:tag name="TABLE_EMPHASIZE_COLOR" val="240117"/>
  <p:tag name="TABLE_SKINIDX" val="0"/>
  <p:tag name="TABLE_COLORIDX" val="2"/>
  <p:tag name="TABLE_COLOR_RGB" val="0x000000*0xFFFFFF*0x212121*0xFFFFFF*0x03A9F5*0x00BCD5*0x009788*0x4CB050*0x8CC34B*0xCDDC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39,&quot;width&quot;:740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52,&quot;width&quot;:698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00,&quot;width&quot;:600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ffd0f62-77c0-4e96-9cd4-392aa8af7409}"/>
  <p:tag name="TABLE_EMPHASIZE_COLOR" val="240117"/>
  <p:tag name="TABLE_SKINIDX" val="0"/>
  <p:tag name="TABLE_COLORIDX" val="2"/>
  <p:tag name="TABLE_COLOR_RGB" val="0x000000*0xFFFFFF*0x212121*0xFFFFFF*0x03A9F5*0x00BCD5*0x009788*0x4CB050*0x8CC34B*0xCDDC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b9f36b2-71ef-4cda-96d4-502d5cfdb76e}"/>
  <p:tag name="TABLE_EMPHASIZE_COLOR" val="240117"/>
  <p:tag name="TABLE_SKINIDX" val="0"/>
  <p:tag name="TABLE_COLORIDX" val="2"/>
  <p:tag name="TABLE_COLOR_RGB" val="0x000000*0xFFFFFF*0x212121*0xFFFFFF*0x03A9F5*0x00BCD5*0x009788*0x4CB050*0x8CC34B*0xCDDC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1f3c6d7-5965-4fd8-8dc2-1118c4c07dde}"/>
  <p:tag name="TABLE_EMPHASIZE_COLOR" val="240117"/>
  <p:tag name="TABLE_SKINIDX" val="0"/>
  <p:tag name="TABLE_COLORIDX" val="2"/>
  <p:tag name="TABLE_COLOR_RGB" val="0x000000*0xFFFFFF*0x212121*0xFFFFFF*0x03A9F5*0x00BCD5*0x009788*0x4CB050*0x8CC34B*0xCDDC3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caea5a5-77d7-4e46-be9d-4f32f3f6f8c6}"/>
  <p:tag name="TABLE_EMPHASIZE_COLOR" val="240117"/>
  <p:tag name="TABLE_SKINIDX" val="0"/>
  <p:tag name="TABLE_COLORIDX" val="2"/>
  <p:tag name="TABLE_COLOR_RGB" val="0x000000*0xFFFFFF*0x212121*0xFFFFFF*0x03A9F5*0x00BCD5*0x009788*0x4CB050*0x8CC34B*0xCDDC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首课PPT</Template>
  <TotalTime>3</TotalTime>
  <Words>1676</Words>
  <Application>Microsoft Office PowerPoint</Application>
  <PresentationFormat>全屏显示(16:9)</PresentationFormat>
  <Paragraphs>309</Paragraphs>
  <Slides>60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0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市场预测</vt:lpstr>
      <vt:lpstr>市 场 预 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市场预测</vt:lpstr>
      <vt:lpstr>市 场 预 测</vt:lpstr>
      <vt:lpstr>ISO 认证预测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Ghost Win7 SP1 快速装机版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电脑城</dc:creator>
  <cp:lastModifiedBy>Administrator</cp:lastModifiedBy>
  <cp:revision>288</cp:revision>
  <dcterms:created xsi:type="dcterms:W3CDTF">2014-09-01T06:03:00Z</dcterms:created>
  <dcterms:modified xsi:type="dcterms:W3CDTF">2025-06-25T07:44:04Z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2052-11.1.0.12970</vt:lpwstr>
  </property>
  <property fmtid="{D5CDD505-2E9C-101B-9397-08002B2CF9AE}" pid="3" name="ICV">
    <vt:lpwstr>75B9207B2FDE4BF898894648732ACF2A</vt:lpwstr>
  </property>
</Properties>
</file>